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71" r:id="rId3"/>
    <p:sldId id="291" r:id="rId4"/>
    <p:sldId id="275" r:id="rId5"/>
    <p:sldId id="292" r:id="rId6"/>
    <p:sldId id="296" r:id="rId7"/>
    <p:sldId id="293" r:id="rId8"/>
    <p:sldId id="297" r:id="rId9"/>
    <p:sldId id="298" r:id="rId10"/>
    <p:sldId id="299" r:id="rId11"/>
    <p:sldId id="300" r:id="rId12"/>
    <p:sldId id="319" r:id="rId13"/>
    <p:sldId id="302" r:id="rId14"/>
    <p:sldId id="303" r:id="rId15"/>
    <p:sldId id="304" r:id="rId16"/>
    <p:sldId id="306" r:id="rId17"/>
    <p:sldId id="307" r:id="rId18"/>
    <p:sldId id="311" r:id="rId19"/>
    <p:sldId id="312" r:id="rId20"/>
    <p:sldId id="308" r:id="rId21"/>
    <p:sldId id="309" r:id="rId22"/>
    <p:sldId id="310" r:id="rId23"/>
    <p:sldId id="314" r:id="rId24"/>
    <p:sldId id="316" r:id="rId25"/>
    <p:sldId id="317" r:id="rId26"/>
    <p:sldId id="318" r:id="rId27"/>
    <p:sldId id="320" r:id="rId28"/>
    <p:sldId id="321" r:id="rId29"/>
    <p:sldId id="322" r:id="rId30"/>
    <p:sldId id="323" r:id="rId31"/>
    <p:sldId id="324" r:id="rId32"/>
    <p:sldId id="340" r:id="rId33"/>
    <p:sldId id="326" r:id="rId34"/>
    <p:sldId id="333" r:id="rId35"/>
    <p:sldId id="335" r:id="rId36"/>
    <p:sldId id="336" r:id="rId37"/>
    <p:sldId id="337" r:id="rId38"/>
    <p:sldId id="338" r:id="rId39"/>
    <p:sldId id="341" r:id="rId40"/>
    <p:sldId id="342" r:id="rId41"/>
    <p:sldId id="343" r:id="rId4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36D736EA-B506-4E36-A1EC-1D4E4682DCAE}">
          <p14:sldIdLst>
            <p14:sldId id="256"/>
            <p14:sldId id="271"/>
          </p14:sldIdLst>
        </p14:section>
        <p14:section name="Introducción" id="{A7A43826-7290-488C-80E4-168900A22C70}">
          <p14:sldIdLst>
            <p14:sldId id="291"/>
            <p14:sldId id="275"/>
            <p14:sldId id="292"/>
            <p14:sldId id="296"/>
          </p14:sldIdLst>
        </p14:section>
        <p14:section name="Función Discriminante" id="{11004D62-863B-4B16-A026-3317F0E503B4}">
          <p14:sldIdLst>
            <p14:sldId id="293"/>
            <p14:sldId id="297"/>
            <p14:sldId id="298"/>
            <p14:sldId id="299"/>
            <p14:sldId id="300"/>
          </p14:sldIdLst>
        </p14:section>
        <p14:section name="Estimación de param" id="{E0C338F3-E95D-4E70-B909-B0389789ADDC}">
          <p14:sldIdLst>
            <p14:sldId id="319"/>
            <p14:sldId id="302"/>
            <p14:sldId id="303"/>
            <p14:sldId id="304"/>
            <p14:sldId id="306"/>
            <p14:sldId id="307"/>
            <p14:sldId id="311"/>
            <p14:sldId id="312"/>
            <p14:sldId id="308"/>
            <p14:sldId id="309"/>
            <p14:sldId id="310"/>
            <p14:sldId id="314"/>
            <p14:sldId id="316"/>
            <p14:sldId id="317"/>
            <p14:sldId id="318"/>
          </p14:sldIdLst>
        </p14:section>
        <p14:section name="Mod. generativos" id="{CF161D05-5029-4E96-8B7C-ABA5541D4CFB}">
          <p14:sldIdLst>
            <p14:sldId id="320"/>
            <p14:sldId id="321"/>
            <p14:sldId id="322"/>
            <p14:sldId id="323"/>
            <p14:sldId id="324"/>
            <p14:sldId id="340"/>
            <p14:sldId id="326"/>
            <p14:sldId id="333"/>
            <p14:sldId id="335"/>
            <p14:sldId id="336"/>
            <p14:sldId id="337"/>
            <p14:sldId id="338"/>
            <p14:sldId id="341"/>
            <p14:sldId id="342"/>
            <p14:sldId id="34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natan arias garcia" initials="ja" lastIdx="1" clrIdx="0">
    <p:extLst>
      <p:ext uri="{19B8F6BF-5375-455C-9EA6-DF929625EA0E}">
        <p15:presenceInfo xmlns:p15="http://schemas.microsoft.com/office/powerpoint/2012/main" userId="a49012081746b4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7" autoAdjust="0"/>
    <p:restoredTop sz="77704" autoAdjust="0"/>
  </p:normalViewPr>
  <p:slideViewPr>
    <p:cSldViewPr snapToGrid="0">
      <p:cViewPr varScale="1">
        <p:scale>
          <a:sx n="47" d="100"/>
          <a:sy n="47" d="100"/>
        </p:scale>
        <p:origin x="53" y="4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A4115-B433-4874-A7E6-74914FACEB88}" type="datetimeFigureOut">
              <a:rPr lang="es-CO" smtClean="0"/>
              <a:t>7/05/2024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9B4E20-ECEB-46D0-9C8F-8968493B62B8}" type="slidenum">
              <a:rPr lang="es-CO" smtClean="0"/>
              <a:t>‹Nº›</a:t>
            </a:fld>
            <a:endParaRPr lang="es-CO"/>
          </a:p>
        </p:txBody>
      </p:sp>
    </p:spTree>
    <p:extLst>
      <p:ext uri="{BB962C8B-B14F-4D97-AF65-F5344CB8AC3E}">
        <p14:creationId xmlns:p14="http://schemas.microsoft.com/office/powerpoint/2010/main" val="1043776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Podemos usar regresión pero mirando cono ajustar la recta</a:t>
            </a:r>
          </a:p>
          <a:p>
            <a:endParaRPr lang="es-CO" dirty="0"/>
          </a:p>
          <a:p>
            <a:r>
              <a:rPr lang="es-CO" dirty="0" err="1"/>
              <a:t>Caracteristicas</a:t>
            </a:r>
            <a:r>
              <a:rPr lang="es-CO" dirty="0"/>
              <a:t> comunes de los datos</a:t>
            </a:r>
          </a:p>
          <a:p>
            <a:r>
              <a:rPr lang="es-CO" dirty="0"/>
              <a:t>Es posible tener separabilidad de los datos. Podemos hacer algo para que esas brecha o frontera sea mas fácil de reconocer?</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3</a:t>
            </a:fld>
            <a:endParaRPr lang="es-CO"/>
          </a:p>
        </p:txBody>
      </p:sp>
    </p:spTree>
    <p:extLst>
      <p:ext uri="{BB962C8B-B14F-4D97-AF65-F5344CB8AC3E}">
        <p14:creationId xmlns:p14="http://schemas.microsoft.com/office/powerpoint/2010/main" val="1501270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Adicional a esto, buscamos un punto de dispersión para cada clase al cual llamaremos </a:t>
            </a:r>
            <a:r>
              <a:rPr lang="es-CO" dirty="0" err="1"/>
              <a:t>S_k</a:t>
            </a:r>
            <a:r>
              <a:rPr lang="es-CO" dirty="0"/>
              <a:t>, que nos mide dentro de unos datos con la misma etiquetas, que tan variables son.</a:t>
            </a:r>
          </a:p>
          <a:p>
            <a:r>
              <a:rPr lang="es-CO" dirty="0"/>
              <a:t>Y al final con </a:t>
            </a:r>
            <a:r>
              <a:rPr lang="es-CO" dirty="0" err="1"/>
              <a:t>S_w</a:t>
            </a:r>
            <a:r>
              <a:rPr lang="es-CO" dirty="0"/>
              <a:t> lo que plantemos es como esta relacionada esa variabilidad entre clase con las demás.</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19</a:t>
            </a:fld>
            <a:endParaRPr lang="es-CO"/>
          </a:p>
        </p:txBody>
      </p:sp>
    </p:spTree>
    <p:extLst>
      <p:ext uri="{BB962C8B-B14F-4D97-AF65-F5344CB8AC3E}">
        <p14:creationId xmlns:p14="http://schemas.microsoft.com/office/powerpoint/2010/main" val="360499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 fin de cuenta se </a:t>
            </a:r>
            <a:r>
              <a:rPr lang="es-CO" dirty="0" err="1"/>
              <a:t>quier</a:t>
            </a:r>
            <a:r>
              <a:rPr lang="es-CO" dirty="0"/>
              <a:t> llegar a que esa variabilidad entre una misma clase sea pequeña o este mas agrupada (ósea los rojos </a:t>
            </a:r>
            <a:r>
              <a:rPr lang="es-CO" dirty="0" err="1"/>
              <a:t>esten</a:t>
            </a:r>
            <a:r>
              <a:rPr lang="es-CO" dirty="0"/>
              <a:t> mas pegados entre si), y además que entre varias clases se puedan alejar, que los rojos y azules </a:t>
            </a:r>
            <a:r>
              <a:rPr lang="es-CO" dirty="0" err="1"/>
              <a:t>esten</a:t>
            </a:r>
            <a:r>
              <a:rPr lang="es-CO" dirty="0"/>
              <a:t> lejos y podamos crear de mejor forma la ecuación que las separe.</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20</a:t>
            </a:fld>
            <a:endParaRPr lang="es-CO"/>
          </a:p>
        </p:txBody>
      </p:sp>
    </p:spTree>
    <p:extLst>
      <p:ext uri="{BB962C8B-B14F-4D97-AF65-F5344CB8AC3E}">
        <p14:creationId xmlns:p14="http://schemas.microsoft.com/office/powerpoint/2010/main" val="362052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Finalmente el criterio de Fisher que es el que nos dice como maximizar esa separación esta planteado </a:t>
            </a:r>
            <a:r>
              <a:rPr lang="es-CO" dirty="0" err="1"/>
              <a:t>asi</a:t>
            </a:r>
            <a:r>
              <a:rPr lang="es-CO" dirty="0"/>
              <a:t>, J(W) donde el numerador inicialmente representa las medias y el denominador las varianzas, pero al </a:t>
            </a:r>
            <a:r>
              <a:rPr lang="es-CO" dirty="0" err="1"/>
              <a:t>reecribirlo</a:t>
            </a:r>
            <a:r>
              <a:rPr lang="es-CO" dirty="0"/>
              <a:t> con lo que vimos antes, nos queda dependiente de esas covarianzas por los pesos.</a:t>
            </a:r>
          </a:p>
          <a:p>
            <a:endParaRPr lang="es-CO" dirty="0"/>
          </a:p>
          <a:p>
            <a:r>
              <a:rPr lang="es-CO" dirty="0"/>
              <a:t>Y ajora como siempre, el objetivo pasa a ser maximizar estos para encontrar el mejor w</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21</a:t>
            </a:fld>
            <a:endParaRPr lang="es-CO"/>
          </a:p>
        </p:txBody>
      </p:sp>
    </p:spTree>
    <p:extLst>
      <p:ext uri="{BB962C8B-B14F-4D97-AF65-F5344CB8AC3E}">
        <p14:creationId xmlns:p14="http://schemas.microsoft.com/office/powerpoint/2010/main" val="2996464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Derivando todo eso e </a:t>
            </a:r>
            <a:r>
              <a:rPr lang="es-CO" dirty="0" err="1"/>
              <a:t>igualnado</a:t>
            </a:r>
            <a:r>
              <a:rPr lang="es-CO" dirty="0"/>
              <a:t> a cero llegamos a una expresión de nuestro w.</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22</a:t>
            </a:fld>
            <a:endParaRPr lang="es-CO"/>
          </a:p>
        </p:txBody>
      </p:sp>
    </p:spTree>
    <p:extLst>
      <p:ext uri="{BB962C8B-B14F-4D97-AF65-F5344CB8AC3E}">
        <p14:creationId xmlns:p14="http://schemas.microsoft.com/office/powerpoint/2010/main" val="771208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Que es lo que se hace con ese w?</a:t>
            </a:r>
          </a:p>
          <a:p>
            <a:endParaRPr lang="es-CO" dirty="0"/>
          </a:p>
          <a:p>
            <a:r>
              <a:rPr lang="es-CO" dirty="0"/>
              <a:t>Agrupar misma clase (flechas azules )</a:t>
            </a:r>
          </a:p>
          <a:p>
            <a:r>
              <a:rPr lang="es-CO" dirty="0"/>
              <a:t>Y separar entre clases (flechas rojas)</a:t>
            </a:r>
          </a:p>
          <a:p>
            <a:r>
              <a:rPr lang="es-CO" dirty="0"/>
              <a:t>Al final esto nos permite generar unos w óptimos que son perpendiculares a nuestra función de separación (línea verde)</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23</a:t>
            </a:fld>
            <a:endParaRPr lang="es-CO"/>
          </a:p>
        </p:txBody>
      </p:sp>
    </p:spTree>
    <p:extLst>
      <p:ext uri="{BB962C8B-B14F-4D97-AF65-F5344CB8AC3E}">
        <p14:creationId xmlns:p14="http://schemas.microsoft.com/office/powerpoint/2010/main" val="1973657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Siguiente algoritmo.</a:t>
            </a:r>
          </a:p>
          <a:p>
            <a:r>
              <a:rPr lang="es-CO" dirty="0"/>
              <a:t>Por perceptrón.</a:t>
            </a:r>
          </a:p>
          <a:p>
            <a:r>
              <a:rPr lang="es-CO" dirty="0"/>
              <a:t>Este es sencillo hagan de cuenta que una neurona apenas se activa y le llega una información el hace suma o resta.</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24</a:t>
            </a:fld>
            <a:endParaRPr lang="es-CO"/>
          </a:p>
        </p:txBody>
      </p:sp>
    </p:spTree>
    <p:extLst>
      <p:ext uri="{BB962C8B-B14F-4D97-AF65-F5344CB8AC3E}">
        <p14:creationId xmlns:p14="http://schemas.microsoft.com/office/powerpoint/2010/main" val="3946685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Aquí entra a jugar un papel aquellos datos que nuestro sistema etiqueta mal.</a:t>
            </a:r>
          </a:p>
          <a:p>
            <a:r>
              <a:rPr lang="es-CO" dirty="0"/>
              <a:t>Y adicional a eso, la forma de encontrar el w, ya lleva aplicado el optimizar de gradiente descendiente el cual recuerdan que le dábamos un tamaño de salto (o razón de aprendizaje o </a:t>
            </a:r>
            <a:r>
              <a:rPr lang="es-CO" dirty="0" err="1"/>
              <a:t>learning</a:t>
            </a:r>
            <a:r>
              <a:rPr lang="es-CO" dirty="0"/>
              <a:t> </a:t>
            </a:r>
            <a:r>
              <a:rPr lang="es-CO" dirty="0" err="1"/>
              <a:t>rate</a:t>
            </a:r>
            <a:r>
              <a:rPr lang="es-CO" dirty="0"/>
              <a:t>), y lo que el va haciendo es ir mirando cual es el w donde menor cantidad de datos quedo mal etiquetado.</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25</a:t>
            </a:fld>
            <a:endParaRPr lang="es-CO"/>
          </a:p>
        </p:txBody>
      </p:sp>
    </p:spTree>
    <p:extLst>
      <p:ext uri="{BB962C8B-B14F-4D97-AF65-F5344CB8AC3E}">
        <p14:creationId xmlns:p14="http://schemas.microsoft.com/office/powerpoint/2010/main" val="2387251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Se ve algo </a:t>
            </a:r>
            <a:r>
              <a:rPr lang="es-CO" dirty="0" err="1"/>
              <a:t>asi</a:t>
            </a:r>
            <a:r>
              <a:rPr lang="es-CO" dirty="0"/>
              <a:t>. </a:t>
            </a:r>
          </a:p>
          <a:p>
            <a:r>
              <a:rPr lang="es-CO" dirty="0"/>
              <a:t>Se elige un w inicial , y una tasa de aprendizaje.</a:t>
            </a:r>
          </a:p>
          <a:p>
            <a:r>
              <a:rPr lang="es-CO" dirty="0"/>
              <a:t>realiza predicciones usando la función de activación y demás</a:t>
            </a:r>
          </a:p>
          <a:p>
            <a:r>
              <a:rPr lang="es-CO" dirty="0"/>
              <a:t>Calcula la cantidad de datos </a:t>
            </a:r>
            <a:r>
              <a:rPr lang="es-CO" dirty="0" err="1"/>
              <a:t>erroneos</a:t>
            </a:r>
            <a:r>
              <a:rPr lang="es-CO" dirty="0"/>
              <a:t>,</a:t>
            </a:r>
          </a:p>
          <a:p>
            <a:r>
              <a:rPr lang="es-CO" dirty="0"/>
              <a:t>Calcula la función de costo o el error total</a:t>
            </a:r>
          </a:p>
          <a:p>
            <a:r>
              <a:rPr lang="es-CO" dirty="0"/>
              <a:t>Y actualiza el w, para volver a probar.</a:t>
            </a:r>
          </a:p>
          <a:p>
            <a:endParaRPr lang="es-CO" dirty="0"/>
          </a:p>
          <a:p>
            <a:r>
              <a:rPr lang="es-CO" dirty="0"/>
              <a:t>En la graficas se ve el movimiento de la frontera de decisión que es la línea negra. Recuerden que los 2 son perpendiculares a la frontera.</a:t>
            </a:r>
          </a:p>
          <a:p>
            <a:r>
              <a:rPr lang="es-CO" dirty="0"/>
              <a:t>Izquierda superior,</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26</a:t>
            </a:fld>
            <a:endParaRPr lang="es-CO"/>
          </a:p>
        </p:txBody>
      </p:sp>
    </p:spTree>
    <p:extLst>
      <p:ext uri="{BB962C8B-B14F-4D97-AF65-F5344CB8AC3E}">
        <p14:creationId xmlns:p14="http://schemas.microsoft.com/office/powerpoint/2010/main" val="3313586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Intentamos crear mejores fronteras no solo recta, pero ahora aplicando distribuciones de probabilidad.</a:t>
            </a:r>
          </a:p>
          <a:p>
            <a:r>
              <a:rPr lang="es-CO" dirty="0"/>
              <a:t>Entonces lo mismo, tenemos un prior y la verosimilitud entre datos y salidas.</a:t>
            </a:r>
          </a:p>
          <a:p>
            <a:r>
              <a:rPr lang="es-CO" dirty="0"/>
              <a:t>Y queremos calcular un posterior (que es la etiqueta de clase)</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28</a:t>
            </a:fld>
            <a:endParaRPr lang="es-CO"/>
          </a:p>
        </p:txBody>
      </p:sp>
    </p:spTree>
    <p:extLst>
      <p:ext uri="{BB962C8B-B14F-4D97-AF65-F5344CB8AC3E}">
        <p14:creationId xmlns:p14="http://schemas.microsoft.com/office/powerpoint/2010/main" val="1285278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Replantenado</a:t>
            </a:r>
            <a:r>
              <a:rPr lang="es-CO" dirty="0"/>
              <a:t> ese posterior Según bayes y asumiendo relaciones entre la </a:t>
            </a:r>
            <a:r>
              <a:rPr lang="es-CO" dirty="0" err="1"/>
              <a:t>versomilitud</a:t>
            </a:r>
            <a:r>
              <a:rPr lang="es-CO" dirty="0"/>
              <a:t> y la marginal de cada clase. Queda dada la primera expresión.</a:t>
            </a:r>
          </a:p>
          <a:p>
            <a:r>
              <a:rPr lang="es-CO" dirty="0"/>
              <a:t>Ahora dividiendo cada termino por el numerador llegamos a la segunda expresión. Ahora resulta que para hacer esas integrales (de distribución mas tratables usados exponenciales y logaritmos. </a:t>
            </a:r>
          </a:p>
          <a:p>
            <a:r>
              <a:rPr lang="es-CO" dirty="0"/>
              <a:t>Cosa que nos dio una expresión parecida a la función logística o sigmoidal o </a:t>
            </a:r>
            <a:r>
              <a:rPr lang="es-CO" dirty="0" err="1"/>
              <a:t>softmax</a:t>
            </a:r>
            <a:r>
              <a:rPr lang="es-CO" dirty="0"/>
              <a:t>, la cual depende de un a que ese a es el logaritmo de la división entre distribuciones.</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29</a:t>
            </a:fld>
            <a:endParaRPr lang="es-CO"/>
          </a:p>
        </p:txBody>
      </p:sp>
    </p:spTree>
    <p:extLst>
      <p:ext uri="{BB962C8B-B14F-4D97-AF65-F5344CB8AC3E}">
        <p14:creationId xmlns:p14="http://schemas.microsoft.com/office/powerpoint/2010/main" val="2496700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En funciones </a:t>
            </a:r>
            <a:r>
              <a:rPr lang="es-CO" dirty="0" err="1"/>
              <a:t>discriminatens</a:t>
            </a:r>
            <a:r>
              <a:rPr lang="es-CO" dirty="0"/>
              <a:t> intentamos calcula la pertenencia de un dato ca cada clase, siendo C un vector con ceros y un único uno, donde ese argumento </a:t>
            </a:r>
            <a:r>
              <a:rPr lang="es-CO" dirty="0" err="1"/>
              <a:t>masximo</a:t>
            </a:r>
            <a:r>
              <a:rPr lang="es-CO" dirty="0"/>
              <a:t> 1 nos indica la pertenencia.</a:t>
            </a:r>
          </a:p>
          <a:p>
            <a:endParaRPr lang="es-CO" dirty="0"/>
          </a:p>
          <a:p>
            <a:endParaRPr lang="es-CO" dirty="0"/>
          </a:p>
        </p:txBody>
      </p:sp>
      <p:sp>
        <p:nvSpPr>
          <p:cNvPr id="4" name="Marcador de número de diapositiva 3"/>
          <p:cNvSpPr>
            <a:spLocks noGrp="1"/>
          </p:cNvSpPr>
          <p:nvPr>
            <p:ph type="sldNum" sz="quarter" idx="5"/>
          </p:nvPr>
        </p:nvSpPr>
        <p:spPr/>
        <p:txBody>
          <a:bodyPr/>
          <a:lstStyle/>
          <a:p>
            <a:fld id="{8A9B4E20-ECEB-46D0-9C8F-8968493B62B8}" type="slidenum">
              <a:rPr lang="es-CO" smtClean="0"/>
              <a:t>8</a:t>
            </a:fld>
            <a:endParaRPr lang="es-CO"/>
          </a:p>
        </p:txBody>
      </p:sp>
    </p:spTree>
    <p:extLst>
      <p:ext uri="{BB962C8B-B14F-4D97-AF65-F5344CB8AC3E}">
        <p14:creationId xmlns:p14="http://schemas.microsoft.com/office/powerpoint/2010/main" val="58678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Esta es la famosa sigmoide, que va ir ligada a ese a, y a su vez a al </a:t>
            </a:r>
            <a:r>
              <a:rPr lang="es-CO" dirty="0" err="1"/>
              <a:t>denomidor</a:t>
            </a:r>
            <a:r>
              <a:rPr lang="es-CO" dirty="0"/>
              <a:t> del posterior de la clase</a:t>
            </a:r>
          </a:p>
          <a:p>
            <a:endParaRPr lang="es-CO" dirty="0"/>
          </a:p>
          <a:p>
            <a:r>
              <a:rPr lang="es-CO" dirty="0"/>
              <a:t>Para un caso ya multivariado la expresión es la de abajo que esta fuertemente ligada al anterior solo que ya como se deben graficar ramificaciones de la frontera para varias clases, aparecen otras variaciones el a…</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30</a:t>
            </a:fld>
            <a:endParaRPr lang="es-CO"/>
          </a:p>
        </p:txBody>
      </p:sp>
    </p:spTree>
    <p:extLst>
      <p:ext uri="{BB962C8B-B14F-4D97-AF65-F5344CB8AC3E}">
        <p14:creationId xmlns:p14="http://schemas.microsoft.com/office/powerpoint/2010/main" val="4004838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Finalmente llegamos a un w sub k q depende de unas media y una varianza sigma. </a:t>
            </a:r>
          </a:p>
          <a:p>
            <a:r>
              <a:rPr lang="es-CO" dirty="0"/>
              <a:t>Miremos la demostración  de donde viene ese sigma.</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31</a:t>
            </a:fld>
            <a:endParaRPr lang="es-CO"/>
          </a:p>
        </p:txBody>
      </p:sp>
    </p:spTree>
    <p:extLst>
      <p:ext uri="{BB962C8B-B14F-4D97-AF65-F5344CB8AC3E}">
        <p14:creationId xmlns:p14="http://schemas.microsoft.com/office/powerpoint/2010/main" val="3852468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Al final lo que vamos a llegar es a una cuadrática, donde queremos ver los términos que acompañas al termino cuadrado, lo que acompaña al termino lineal y el </a:t>
            </a:r>
            <a:r>
              <a:rPr lang="es-CO" dirty="0" err="1"/>
              <a:t>completemento</a:t>
            </a:r>
            <a:r>
              <a:rPr lang="es-CO" dirty="0"/>
              <a:t>. </a:t>
            </a:r>
            <a:r>
              <a:rPr lang="es-CO" dirty="0" err="1"/>
              <a:t>Llamdo</a:t>
            </a:r>
            <a:r>
              <a:rPr lang="es-CO" dirty="0"/>
              <a:t> todo esto A </a:t>
            </a:r>
            <a:r>
              <a:rPr lang="es-CO" dirty="0" err="1"/>
              <a:t>mayuscula</a:t>
            </a:r>
            <a:r>
              <a:rPr lang="es-CO" dirty="0"/>
              <a:t>, b y c.</a:t>
            </a:r>
          </a:p>
          <a:p>
            <a:endParaRPr lang="es-CO" dirty="0"/>
          </a:p>
          <a:p>
            <a:r>
              <a:rPr lang="es-CO" dirty="0"/>
              <a:t>Entonces miramos como queda la frontera entre la clase C1 y C2. asumimos distribuciones normales y marginales llamados (pi probabilidad de C1) y (1 menos pi, probabilidad de C2)</a:t>
            </a:r>
          </a:p>
          <a:p>
            <a:r>
              <a:rPr lang="es-CO" dirty="0"/>
              <a:t>Lo primero es decir que intentamos calcular un a </a:t>
            </a:r>
            <a:r>
              <a:rPr lang="es-CO" dirty="0" err="1"/>
              <a:t>miniscula</a:t>
            </a:r>
            <a:r>
              <a:rPr lang="es-CO" dirty="0"/>
              <a:t> el cual optimice nuestra función, que a fin </a:t>
            </a:r>
            <a:r>
              <a:rPr lang="es-CO" dirty="0" err="1"/>
              <a:t>decuentas</a:t>
            </a:r>
            <a:r>
              <a:rPr lang="es-CO" dirty="0"/>
              <a:t> debería ser cercano a cero, entonces partiendo de esto, pasamos las probabilidades al otro lado del igual igualadas a un a, ahora aplicamos logaritmos para </a:t>
            </a:r>
            <a:r>
              <a:rPr lang="es-CO" dirty="0" err="1"/>
              <a:t>poderi</a:t>
            </a:r>
            <a:r>
              <a:rPr lang="es-CO" dirty="0"/>
              <a:t> dividir esa fracción.</a:t>
            </a:r>
          </a:p>
          <a:p>
            <a:r>
              <a:rPr lang="es-CO" dirty="0"/>
              <a:t>Para no hacer todo </a:t>
            </a:r>
            <a:r>
              <a:rPr lang="es-CO" dirty="0" err="1"/>
              <a:t>tar</a:t>
            </a:r>
            <a:r>
              <a:rPr lang="es-CO" dirty="0"/>
              <a:t> largo hay un cambio de variable que es esa Q, la cual es la diferencia de los datos y la media.</a:t>
            </a:r>
          </a:p>
          <a:p>
            <a:r>
              <a:rPr lang="es-CO" dirty="0"/>
              <a:t>Se eliminan termino contrarios y al final nos queda la expresión para a</a:t>
            </a:r>
          </a:p>
          <a:p>
            <a:r>
              <a:rPr lang="es-CO" dirty="0"/>
              <a:t>Que si resolvemos ese cuadrado nos queda la expresión larguísima de abajo. Ahora lo que buscamos es agrupar aquellos datos que van con la cuadrática (X^T X) los que están con la lineal X y los independientes C.</a:t>
            </a:r>
          </a:p>
          <a:p>
            <a:r>
              <a:rPr lang="es-CO" dirty="0"/>
              <a:t>Quedando finalmente una expresión para A(rojo) B(verde) y C(negro) que son los que finalmente describen nuestra frontera cuadrática.</a:t>
            </a:r>
          </a:p>
          <a:p>
            <a:r>
              <a:rPr lang="es-CO" dirty="0"/>
              <a:t>Lo primero es aplicar exponenciales para evitar los logaritmos, </a:t>
            </a:r>
            <a:r>
              <a:rPr lang="es-CO" dirty="0" err="1"/>
              <a:t>quedano</a:t>
            </a:r>
            <a:r>
              <a:rPr lang="es-CO" dirty="0"/>
              <a:t> la segunda </a:t>
            </a:r>
            <a:r>
              <a:rPr lang="es-CO" dirty="0" err="1"/>
              <a:t>exp</a:t>
            </a:r>
            <a:endParaRPr lang="es-CO" dirty="0"/>
          </a:p>
        </p:txBody>
      </p:sp>
      <p:sp>
        <p:nvSpPr>
          <p:cNvPr id="4" name="Marcador de número de diapositiva 3"/>
          <p:cNvSpPr>
            <a:spLocks noGrp="1"/>
          </p:cNvSpPr>
          <p:nvPr>
            <p:ph type="sldNum" sz="quarter" idx="5"/>
          </p:nvPr>
        </p:nvSpPr>
        <p:spPr/>
        <p:txBody>
          <a:bodyPr/>
          <a:lstStyle/>
          <a:p>
            <a:fld id="{8A9B4E20-ECEB-46D0-9C8F-8968493B62B8}" type="slidenum">
              <a:rPr lang="es-CO" smtClean="0"/>
              <a:t>32</a:t>
            </a:fld>
            <a:endParaRPr lang="es-CO"/>
          </a:p>
        </p:txBody>
      </p:sp>
    </p:spTree>
    <p:extLst>
      <p:ext uri="{BB962C8B-B14F-4D97-AF65-F5344CB8AC3E}">
        <p14:creationId xmlns:p14="http://schemas.microsoft.com/office/powerpoint/2010/main" val="3175392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Al final llegamos a esto para un sistema n clase, sonde si vemos partimos de tres distribuciones gaussianas con media mu y varianza sigma, y dos de ellos lo modelamos con matrices de covarianza y el otro no.</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33</a:t>
            </a:fld>
            <a:endParaRPr lang="es-CO"/>
          </a:p>
        </p:txBody>
      </p:sp>
    </p:spTree>
    <p:extLst>
      <p:ext uri="{BB962C8B-B14F-4D97-AF65-F5344CB8AC3E}">
        <p14:creationId xmlns:p14="http://schemas.microsoft.com/office/powerpoint/2010/main" val="867357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Bueno ahora, lo que queremos es mirar como estimar esos datos iniciales de medias, varianzas y pi, que le entrar a nuestro sistema.</a:t>
            </a:r>
          </a:p>
          <a:p>
            <a:r>
              <a:rPr lang="es-CO" dirty="0"/>
              <a:t>Todo esto lo hacemos por máxima verosimilitud.</a:t>
            </a:r>
          </a:p>
          <a:p>
            <a:endParaRPr lang="es-CO" dirty="0"/>
          </a:p>
          <a:p>
            <a:r>
              <a:rPr lang="es-CO" dirty="0"/>
              <a:t>Ahora tenemos dos clases, </a:t>
            </a:r>
            <a:r>
              <a:rPr lang="es-CO" dirty="0" err="1"/>
              <a:t>tn</a:t>
            </a:r>
            <a:r>
              <a:rPr lang="es-CO" dirty="0"/>
              <a:t> la etiqueta cero de la primer clase y </a:t>
            </a:r>
            <a:r>
              <a:rPr lang="es-CO" dirty="0" err="1"/>
              <a:t>tn</a:t>
            </a:r>
            <a:r>
              <a:rPr lang="es-CO" dirty="0"/>
              <a:t> igual a uno seria la segunda clase.</a:t>
            </a:r>
          </a:p>
          <a:p>
            <a:r>
              <a:rPr lang="es-CO" dirty="0"/>
              <a:t>Y tenemos las </a:t>
            </a:r>
            <a:r>
              <a:rPr lang="es-CO" dirty="0" err="1"/>
              <a:t>maginales</a:t>
            </a:r>
            <a:r>
              <a:rPr lang="es-CO" dirty="0"/>
              <a:t> del </a:t>
            </a:r>
            <a:r>
              <a:rPr lang="es-CO" dirty="0" err="1"/>
              <a:t>prio</a:t>
            </a:r>
            <a:r>
              <a:rPr lang="es-CO" dirty="0"/>
              <a:t> que van modeladas por el pi</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34</a:t>
            </a:fld>
            <a:endParaRPr lang="es-CO"/>
          </a:p>
        </p:txBody>
      </p:sp>
    </p:spTree>
    <p:extLst>
      <p:ext uri="{BB962C8B-B14F-4D97-AF65-F5344CB8AC3E}">
        <p14:creationId xmlns:p14="http://schemas.microsoft.com/office/powerpoint/2010/main" val="2329859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Entonces planteamos las probabilidades de cada etiqueta combinando la </a:t>
            </a:r>
            <a:r>
              <a:rPr lang="es-CO" dirty="0" err="1"/>
              <a:t>versimilitud</a:t>
            </a:r>
            <a:r>
              <a:rPr lang="es-CO" dirty="0"/>
              <a:t> (que es la </a:t>
            </a:r>
            <a:r>
              <a:rPr lang="es-CO" dirty="0" err="1"/>
              <a:t>gausiana</a:t>
            </a:r>
            <a:r>
              <a:rPr lang="es-CO" dirty="0"/>
              <a:t> media mu1, varianza sigma) con el prior pi</a:t>
            </a:r>
          </a:p>
          <a:p>
            <a:r>
              <a:rPr lang="es-CO" dirty="0"/>
              <a:t>Lo mismo para el caso dos.</a:t>
            </a:r>
          </a:p>
          <a:p>
            <a:r>
              <a:rPr lang="es-CO" dirty="0"/>
              <a:t>Ahora de forma conjunto tenemos planteado el posterior (</a:t>
            </a:r>
            <a:r>
              <a:rPr lang="es-CO" dirty="0" err="1"/>
              <a:t>T_n</a:t>
            </a:r>
            <a:r>
              <a:rPr lang="es-CO" dirty="0"/>
              <a:t>) que depende de el, las medias y la covarianza, en donde al modelar  si </a:t>
            </a:r>
            <a:r>
              <a:rPr lang="es-CO" dirty="0" err="1"/>
              <a:t>tn</a:t>
            </a:r>
            <a:r>
              <a:rPr lang="es-CO" dirty="0"/>
              <a:t> es de </a:t>
            </a:r>
            <a:r>
              <a:rPr lang="es-CO" dirty="0" err="1"/>
              <a:t>etiquet</a:t>
            </a:r>
            <a:r>
              <a:rPr lang="es-CO" dirty="0"/>
              <a:t> 0 o clase primera clase, se modela con lo de arriba, si es 0 o clase 2, con la de abajo.</a:t>
            </a:r>
          </a:p>
          <a:p>
            <a:endParaRPr lang="es-CO" dirty="0"/>
          </a:p>
          <a:p>
            <a:r>
              <a:rPr lang="es-CO" dirty="0"/>
              <a:t>Pero reescribiendo esta a tramos de forma conjunta, quedaría </a:t>
            </a:r>
            <a:r>
              <a:rPr lang="es-CO" dirty="0" err="1"/>
              <a:t>asi</a:t>
            </a:r>
            <a:r>
              <a:rPr lang="es-CO" dirty="0"/>
              <a:t>, donde el </a:t>
            </a:r>
            <a:r>
              <a:rPr lang="es-CO" dirty="0" err="1"/>
              <a:t>tn</a:t>
            </a:r>
            <a:r>
              <a:rPr lang="es-CO" dirty="0"/>
              <a:t> 0 o 1 va a activar alguno de los lados.</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35</a:t>
            </a:fld>
            <a:endParaRPr lang="es-CO"/>
          </a:p>
        </p:txBody>
      </p:sp>
    </p:spTree>
    <p:extLst>
      <p:ext uri="{BB962C8B-B14F-4D97-AF65-F5344CB8AC3E}">
        <p14:creationId xmlns:p14="http://schemas.microsoft.com/office/powerpoint/2010/main" val="1128770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Ahora con esta expresión lo que intentamos es maximizar con respecto a cada uno de los términos que queremos estimar,</a:t>
            </a:r>
          </a:p>
          <a:p>
            <a:r>
              <a:rPr lang="es-CO" dirty="0"/>
              <a:t>El pi, las medias y la covarianza o varianza.</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36</a:t>
            </a:fld>
            <a:endParaRPr lang="es-CO"/>
          </a:p>
        </p:txBody>
      </p:sp>
    </p:spTree>
    <p:extLst>
      <p:ext uri="{BB962C8B-B14F-4D97-AF65-F5344CB8AC3E}">
        <p14:creationId xmlns:p14="http://schemas.microsoft.com/office/powerpoint/2010/main" val="4080113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En donde finalmente si lo hacemos de forma detallado vamos a llegar a esto, el pi se estima como la diferencia de datos en la región</a:t>
            </a:r>
          </a:p>
          <a:p>
            <a:r>
              <a:rPr lang="es-CO" dirty="0"/>
              <a:t>Los mu, las distancias entre los datos con cada clase</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37</a:t>
            </a:fld>
            <a:endParaRPr lang="es-CO"/>
          </a:p>
        </p:txBody>
      </p:sp>
    </p:spTree>
    <p:extLst>
      <p:ext uri="{BB962C8B-B14F-4D97-AF65-F5344CB8AC3E}">
        <p14:creationId xmlns:p14="http://schemas.microsoft.com/office/powerpoint/2010/main" val="3871679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Y la covarianza siendo la relación entre las varianzas y los datos de cada región</a:t>
            </a:r>
          </a:p>
          <a:p>
            <a:r>
              <a:rPr lang="es-CO" dirty="0"/>
              <a:t>Que si lo desglosamos un poca mas para la varianza de cada región seria la diferencia de los datos con las medias dividido en las cantidades de datos.</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38</a:t>
            </a:fld>
            <a:endParaRPr lang="es-CO"/>
          </a:p>
        </p:txBody>
      </p:sp>
    </p:spTree>
    <p:extLst>
      <p:ext uri="{BB962C8B-B14F-4D97-AF65-F5344CB8AC3E}">
        <p14:creationId xmlns:p14="http://schemas.microsoft.com/office/powerpoint/2010/main" val="1822180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La demostración de estos es la siguiente donde derivamos e igualamos a cero para cada uno de los términos.</a:t>
            </a:r>
          </a:p>
          <a:p>
            <a:r>
              <a:rPr lang="es-CO" dirty="0"/>
              <a:t>Este es para pi</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39</a:t>
            </a:fld>
            <a:endParaRPr lang="es-CO"/>
          </a:p>
        </p:txBody>
      </p:sp>
    </p:spTree>
    <p:extLst>
      <p:ext uri="{BB962C8B-B14F-4D97-AF65-F5344CB8AC3E}">
        <p14:creationId xmlns:p14="http://schemas.microsoft.com/office/powerpoint/2010/main" val="2044638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La línea roja nos va a separar los datos </a:t>
            </a:r>
          </a:p>
          <a:p>
            <a:r>
              <a:rPr lang="es-CO" dirty="0"/>
              <a:t>Ortogonal o perpendicular</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9</a:t>
            </a:fld>
            <a:endParaRPr lang="es-CO"/>
          </a:p>
        </p:txBody>
      </p:sp>
    </p:spTree>
    <p:extLst>
      <p:ext uri="{BB962C8B-B14F-4D97-AF65-F5344CB8AC3E}">
        <p14:creationId xmlns:p14="http://schemas.microsoft.com/office/powerpoint/2010/main" val="1924079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Para los </a:t>
            </a:r>
            <a:r>
              <a:rPr lang="es-CO" dirty="0" err="1"/>
              <a:t>miu</a:t>
            </a:r>
            <a:r>
              <a:rPr lang="es-CO" dirty="0"/>
              <a:t> y los sigma</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40</a:t>
            </a:fld>
            <a:endParaRPr lang="es-CO"/>
          </a:p>
        </p:txBody>
      </p:sp>
    </p:spTree>
    <p:extLst>
      <p:ext uri="{BB962C8B-B14F-4D97-AF65-F5344CB8AC3E}">
        <p14:creationId xmlns:p14="http://schemas.microsoft.com/office/powerpoint/2010/main" val="2402415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Y al final llegamos a extra </a:t>
            </a:r>
            <a:r>
              <a:rPr lang="es-CO"/>
              <a:t>expresión expandida, </a:t>
            </a:r>
            <a:r>
              <a:rPr lang="es-CO" dirty="0"/>
              <a:t>que es precisamente la expresión de como calcular cada uno de nuestros parámetros y que al final todo esto lo vamos a meter en nuestro modelo cuadrático para predecir </a:t>
            </a:r>
            <a:r>
              <a:rPr lang="es-CO"/>
              <a:t>esas fronteras.</a:t>
            </a:r>
            <a:endParaRPr lang="es-CO" dirty="0"/>
          </a:p>
        </p:txBody>
      </p:sp>
      <p:sp>
        <p:nvSpPr>
          <p:cNvPr id="4" name="Marcador de número de diapositiva 3"/>
          <p:cNvSpPr>
            <a:spLocks noGrp="1"/>
          </p:cNvSpPr>
          <p:nvPr>
            <p:ph type="sldNum" sz="quarter" idx="5"/>
          </p:nvPr>
        </p:nvSpPr>
        <p:spPr/>
        <p:txBody>
          <a:bodyPr/>
          <a:lstStyle/>
          <a:p>
            <a:fld id="{8A9B4E20-ECEB-46D0-9C8F-8968493B62B8}" type="slidenum">
              <a:rPr lang="es-CO" smtClean="0"/>
              <a:t>41</a:t>
            </a:fld>
            <a:endParaRPr lang="es-CO"/>
          </a:p>
        </p:txBody>
      </p:sp>
    </p:spTree>
    <p:extLst>
      <p:ext uri="{BB962C8B-B14F-4D97-AF65-F5344CB8AC3E}">
        <p14:creationId xmlns:p14="http://schemas.microsoft.com/office/powerpoint/2010/main" val="2946407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D960-98B9-C62B-1794-F8910797B8B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9C0A0A0-E7DB-A541-4FAD-F41049CF2F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5E03842-9F01-AD4C-4B8A-195460062CD7}"/>
              </a:ext>
            </a:extLst>
          </p:cNvPr>
          <p:cNvSpPr>
            <a:spLocks noGrp="1"/>
          </p:cNvSpPr>
          <p:nvPr>
            <p:ph type="body" idx="1"/>
          </p:nvPr>
        </p:nvSpPr>
        <p:spPr/>
        <p:txBody>
          <a:bodyPr/>
          <a:lstStyle/>
          <a:p>
            <a:r>
              <a:rPr lang="es-CO" dirty="0"/>
              <a:t>Posibles problemas </a:t>
            </a:r>
          </a:p>
        </p:txBody>
      </p:sp>
      <p:sp>
        <p:nvSpPr>
          <p:cNvPr id="4" name="Marcador de número de diapositiva 3">
            <a:extLst>
              <a:ext uri="{FF2B5EF4-FFF2-40B4-BE49-F238E27FC236}">
                <a16:creationId xmlns:a16="http://schemas.microsoft.com/office/drawing/2014/main" id="{A162D127-6022-26CF-D73B-24531D3F4748}"/>
              </a:ext>
            </a:extLst>
          </p:cNvPr>
          <p:cNvSpPr>
            <a:spLocks noGrp="1"/>
          </p:cNvSpPr>
          <p:nvPr>
            <p:ph type="sldNum" sz="quarter" idx="5"/>
          </p:nvPr>
        </p:nvSpPr>
        <p:spPr/>
        <p:txBody>
          <a:bodyPr/>
          <a:lstStyle/>
          <a:p>
            <a:fld id="{8A9B4E20-ECEB-46D0-9C8F-8968493B62B8}" type="slidenum">
              <a:rPr lang="es-CO" smtClean="0"/>
              <a:t>10</a:t>
            </a:fld>
            <a:endParaRPr lang="es-CO"/>
          </a:p>
        </p:txBody>
      </p:sp>
    </p:spTree>
    <p:extLst>
      <p:ext uri="{BB962C8B-B14F-4D97-AF65-F5344CB8AC3E}">
        <p14:creationId xmlns:p14="http://schemas.microsoft.com/office/powerpoint/2010/main" val="347834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8AB78-5535-B0C1-A886-931EA68BEAD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4F4D86F-4581-361D-D1F2-B2B5631EA54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E4F25C2-D05F-C065-664E-C05D32FADD78}"/>
              </a:ext>
            </a:extLst>
          </p:cNvPr>
          <p:cNvSpPr>
            <a:spLocks noGrp="1"/>
          </p:cNvSpPr>
          <p:nvPr>
            <p:ph type="body" idx="1"/>
          </p:nvPr>
        </p:nvSpPr>
        <p:spPr/>
        <p:txBody>
          <a:bodyPr/>
          <a:lstStyle/>
          <a:p>
            <a:r>
              <a:rPr lang="es-CO" dirty="0"/>
              <a:t>La soluciones es crear un </a:t>
            </a:r>
            <a:r>
              <a:rPr lang="es-CO" dirty="0" err="1"/>
              <a:t>seleccinador</a:t>
            </a:r>
            <a:r>
              <a:rPr lang="es-CO" dirty="0"/>
              <a:t> cosa que las regiones queden conectadas de forma directa, sin espacio a zonas indeterminadas</a:t>
            </a:r>
          </a:p>
        </p:txBody>
      </p:sp>
      <p:sp>
        <p:nvSpPr>
          <p:cNvPr id="4" name="Marcador de número de diapositiva 3">
            <a:extLst>
              <a:ext uri="{FF2B5EF4-FFF2-40B4-BE49-F238E27FC236}">
                <a16:creationId xmlns:a16="http://schemas.microsoft.com/office/drawing/2014/main" id="{EAEBD953-3ABC-C1E6-AFAE-1DCD67B8C545}"/>
              </a:ext>
            </a:extLst>
          </p:cNvPr>
          <p:cNvSpPr>
            <a:spLocks noGrp="1"/>
          </p:cNvSpPr>
          <p:nvPr>
            <p:ph type="sldNum" sz="quarter" idx="5"/>
          </p:nvPr>
        </p:nvSpPr>
        <p:spPr/>
        <p:txBody>
          <a:bodyPr/>
          <a:lstStyle/>
          <a:p>
            <a:fld id="{8A9B4E20-ECEB-46D0-9C8F-8968493B62B8}" type="slidenum">
              <a:rPr lang="es-CO" smtClean="0"/>
              <a:t>11</a:t>
            </a:fld>
            <a:endParaRPr lang="es-CO"/>
          </a:p>
        </p:txBody>
      </p:sp>
    </p:spTree>
    <p:extLst>
      <p:ext uri="{BB962C8B-B14F-4D97-AF65-F5344CB8AC3E}">
        <p14:creationId xmlns:p14="http://schemas.microsoft.com/office/powerpoint/2010/main" val="337678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Si se fijan son las mismas que vimos antes, la diferencia es la nomenclatura, que ahora indica agrupamiento o </a:t>
            </a:r>
            <a:r>
              <a:rPr lang="es-CO" dirty="0" err="1"/>
              <a:t>clasificacion</a:t>
            </a:r>
            <a:endParaRPr lang="es-CO" dirty="0"/>
          </a:p>
        </p:txBody>
      </p:sp>
      <p:sp>
        <p:nvSpPr>
          <p:cNvPr id="4" name="Marcador de número de diapositiva 3"/>
          <p:cNvSpPr>
            <a:spLocks noGrp="1"/>
          </p:cNvSpPr>
          <p:nvPr>
            <p:ph type="sldNum" sz="quarter" idx="5"/>
          </p:nvPr>
        </p:nvSpPr>
        <p:spPr/>
        <p:txBody>
          <a:bodyPr/>
          <a:lstStyle/>
          <a:p>
            <a:fld id="{8A9B4E20-ECEB-46D0-9C8F-8968493B62B8}" type="slidenum">
              <a:rPr lang="es-CO" smtClean="0"/>
              <a:t>14</a:t>
            </a:fld>
            <a:endParaRPr lang="es-CO"/>
          </a:p>
        </p:txBody>
      </p:sp>
    </p:spTree>
    <p:extLst>
      <p:ext uri="{BB962C8B-B14F-4D97-AF65-F5344CB8AC3E}">
        <p14:creationId xmlns:p14="http://schemas.microsoft.com/office/powerpoint/2010/main" val="1119849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La idea es pasar de los puntos a el diagrama de distribución de barras o las gaussiana</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16</a:t>
            </a:fld>
            <a:endParaRPr lang="es-CO"/>
          </a:p>
        </p:txBody>
      </p:sp>
    </p:spTree>
    <p:extLst>
      <p:ext uri="{BB962C8B-B14F-4D97-AF65-F5344CB8AC3E}">
        <p14:creationId xmlns:p14="http://schemas.microsoft.com/office/powerpoint/2010/main" val="3728830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Asumimos dos gaussianas con vectores media </a:t>
            </a:r>
            <a:r>
              <a:rPr lang="es-CO" dirty="0" err="1"/>
              <a:t>m_n</a:t>
            </a:r>
            <a:endParaRPr lang="es-CO" dirty="0"/>
          </a:p>
          <a:p>
            <a:r>
              <a:rPr lang="es-CO" dirty="0"/>
              <a:t>Y vamos a intentar maximizar la separación cosa que nos quede fácil elegir entre los datos que se encuentran en la región central</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17</a:t>
            </a:fld>
            <a:endParaRPr lang="es-CO"/>
          </a:p>
        </p:txBody>
      </p:sp>
    </p:spTree>
    <p:extLst>
      <p:ext uri="{BB962C8B-B14F-4D97-AF65-F5344CB8AC3E}">
        <p14:creationId xmlns:p14="http://schemas.microsoft.com/office/powerpoint/2010/main" val="3128507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M_k</a:t>
            </a:r>
            <a:r>
              <a:rPr lang="es-CO" dirty="0"/>
              <a:t> seria el vector media para cada clase, </a:t>
            </a:r>
          </a:p>
          <a:p>
            <a:r>
              <a:rPr lang="es-CO" dirty="0"/>
              <a:t>Ahora </a:t>
            </a:r>
            <a:r>
              <a:rPr lang="es-CO" dirty="0" err="1"/>
              <a:t>reescriendo</a:t>
            </a:r>
            <a:r>
              <a:rPr lang="es-CO" dirty="0"/>
              <a:t> la </a:t>
            </a:r>
            <a:r>
              <a:rPr lang="es-CO" dirty="0" err="1"/>
              <a:t>escuacion</a:t>
            </a:r>
            <a:r>
              <a:rPr lang="es-CO" dirty="0"/>
              <a:t> de forma que podamos incluir los pesos y una media general </a:t>
            </a:r>
          </a:p>
          <a:p>
            <a:r>
              <a:rPr lang="es-CO" dirty="0"/>
              <a:t>Podemos modificar la m con base a que es una gaussiana tenemos por ende  </a:t>
            </a:r>
            <a:r>
              <a:rPr lang="es-CO" dirty="0" err="1"/>
              <a:t>tnemos</a:t>
            </a:r>
            <a:r>
              <a:rPr lang="es-CO" dirty="0"/>
              <a:t> que ese </a:t>
            </a:r>
            <a:r>
              <a:rPr lang="es-CO" dirty="0" err="1"/>
              <a:t>Xn</a:t>
            </a:r>
            <a:r>
              <a:rPr lang="es-CO" dirty="0"/>
              <a:t> va a ser la suma de las x sobre el total de datos, lo cual seria la media de los datos, o </a:t>
            </a:r>
            <a:r>
              <a:rPr lang="es-CO" dirty="0" err="1"/>
              <a:t>Miu</a:t>
            </a:r>
            <a:r>
              <a:rPr lang="es-CO" dirty="0"/>
              <a:t> sub k</a:t>
            </a:r>
          </a:p>
          <a:p>
            <a:endParaRPr lang="es-CO" dirty="0"/>
          </a:p>
          <a:p>
            <a:r>
              <a:rPr lang="es-CO" dirty="0"/>
              <a:t>Aplicamos esta transformación a la diferencia de m y nos sale una multiplicación de </a:t>
            </a:r>
            <a:r>
              <a:rPr lang="es-CO" dirty="0" err="1"/>
              <a:t>mius</a:t>
            </a:r>
            <a:r>
              <a:rPr lang="es-CO" dirty="0"/>
              <a:t>, siendo este el punto que nos relaciona las dos clase, o también llamada la covarianza </a:t>
            </a:r>
            <a:r>
              <a:rPr lang="es-CO" dirty="0" err="1"/>
              <a:t>intre</a:t>
            </a:r>
            <a:r>
              <a:rPr lang="es-CO" dirty="0"/>
              <a:t> clases</a:t>
            </a:r>
          </a:p>
        </p:txBody>
      </p:sp>
      <p:sp>
        <p:nvSpPr>
          <p:cNvPr id="4" name="Marcador de número de diapositiva 3"/>
          <p:cNvSpPr>
            <a:spLocks noGrp="1"/>
          </p:cNvSpPr>
          <p:nvPr>
            <p:ph type="sldNum" sz="quarter" idx="5"/>
          </p:nvPr>
        </p:nvSpPr>
        <p:spPr/>
        <p:txBody>
          <a:bodyPr/>
          <a:lstStyle/>
          <a:p>
            <a:fld id="{8A9B4E20-ECEB-46D0-9C8F-8968493B62B8}" type="slidenum">
              <a:rPr lang="es-CO" smtClean="0"/>
              <a:t>18</a:t>
            </a:fld>
            <a:endParaRPr lang="es-CO"/>
          </a:p>
        </p:txBody>
      </p:sp>
    </p:spTree>
    <p:extLst>
      <p:ext uri="{BB962C8B-B14F-4D97-AF65-F5344CB8AC3E}">
        <p14:creationId xmlns:p14="http://schemas.microsoft.com/office/powerpoint/2010/main" val="452666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D9B11-F9B2-BF14-DBF3-34242E293A1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31A7C44-C121-15B1-7D02-95E480C9CC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69EDA34A-AE54-52D9-2A23-336EDB0E78EB}"/>
              </a:ext>
            </a:extLst>
          </p:cNvPr>
          <p:cNvSpPr>
            <a:spLocks noGrp="1"/>
          </p:cNvSpPr>
          <p:nvPr>
            <p:ph type="dt" sz="half" idx="10"/>
          </p:nvPr>
        </p:nvSpPr>
        <p:spPr/>
        <p:txBody>
          <a:bodyPr/>
          <a:lstStyle/>
          <a:p>
            <a:fld id="{80272390-E4B2-4A0D-8460-33D170166DE2}" type="datetimeFigureOut">
              <a:rPr lang="es-CO" smtClean="0"/>
              <a:t>7/05/2024</a:t>
            </a:fld>
            <a:endParaRPr lang="es-CO"/>
          </a:p>
        </p:txBody>
      </p:sp>
      <p:sp>
        <p:nvSpPr>
          <p:cNvPr id="5" name="Marcador de pie de página 4">
            <a:extLst>
              <a:ext uri="{FF2B5EF4-FFF2-40B4-BE49-F238E27FC236}">
                <a16:creationId xmlns:a16="http://schemas.microsoft.com/office/drawing/2014/main" id="{A76DB7D5-1983-F312-57DB-1AA96393D1E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7E40D27-0E94-FB23-547A-95E44569737E}"/>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97730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9D5F0-8A95-161B-AEE2-0DBF65E5799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87C1AA6-7E13-3127-0E19-F5171247679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F0BBE57-3E69-BAA8-5AD0-12B6856950B0}"/>
              </a:ext>
            </a:extLst>
          </p:cNvPr>
          <p:cNvSpPr>
            <a:spLocks noGrp="1"/>
          </p:cNvSpPr>
          <p:nvPr>
            <p:ph type="dt" sz="half" idx="10"/>
          </p:nvPr>
        </p:nvSpPr>
        <p:spPr/>
        <p:txBody>
          <a:bodyPr/>
          <a:lstStyle/>
          <a:p>
            <a:fld id="{80272390-E4B2-4A0D-8460-33D170166DE2}" type="datetimeFigureOut">
              <a:rPr lang="es-CO" smtClean="0"/>
              <a:t>7/05/2024</a:t>
            </a:fld>
            <a:endParaRPr lang="es-CO"/>
          </a:p>
        </p:txBody>
      </p:sp>
      <p:sp>
        <p:nvSpPr>
          <p:cNvPr id="5" name="Marcador de pie de página 4">
            <a:extLst>
              <a:ext uri="{FF2B5EF4-FFF2-40B4-BE49-F238E27FC236}">
                <a16:creationId xmlns:a16="http://schemas.microsoft.com/office/drawing/2014/main" id="{9C1E0D62-6E5E-6FC7-7ED2-0C63A61215A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1FA4F62-C712-431D-CB2E-E92E6709EA9D}"/>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42002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A425C7B-41B8-9540-3ABF-5BA8232A16C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43A287E-4186-BEBF-F216-661EC535A20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6BB3F6-EB04-B60D-9EE6-01CE5EBE18B7}"/>
              </a:ext>
            </a:extLst>
          </p:cNvPr>
          <p:cNvSpPr>
            <a:spLocks noGrp="1"/>
          </p:cNvSpPr>
          <p:nvPr>
            <p:ph type="dt" sz="half" idx="10"/>
          </p:nvPr>
        </p:nvSpPr>
        <p:spPr/>
        <p:txBody>
          <a:bodyPr/>
          <a:lstStyle/>
          <a:p>
            <a:fld id="{80272390-E4B2-4A0D-8460-33D170166DE2}" type="datetimeFigureOut">
              <a:rPr lang="es-CO" smtClean="0"/>
              <a:t>7/05/2024</a:t>
            </a:fld>
            <a:endParaRPr lang="es-CO"/>
          </a:p>
        </p:txBody>
      </p:sp>
      <p:sp>
        <p:nvSpPr>
          <p:cNvPr id="5" name="Marcador de pie de página 4">
            <a:extLst>
              <a:ext uri="{FF2B5EF4-FFF2-40B4-BE49-F238E27FC236}">
                <a16:creationId xmlns:a16="http://schemas.microsoft.com/office/drawing/2014/main" id="{E9FF6448-A063-9026-29E3-2E7AC3C3D65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CAFF164-D295-194C-3BE4-F98CC925057A}"/>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757849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7F7246-0B19-B662-F340-3310D1C6785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EB95C0E-0190-360F-3C45-6E0E9525E9C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39F8675-97F5-35D2-B12A-816572EF4984}"/>
              </a:ext>
            </a:extLst>
          </p:cNvPr>
          <p:cNvSpPr>
            <a:spLocks noGrp="1"/>
          </p:cNvSpPr>
          <p:nvPr>
            <p:ph type="dt" sz="half" idx="10"/>
          </p:nvPr>
        </p:nvSpPr>
        <p:spPr/>
        <p:txBody>
          <a:bodyPr/>
          <a:lstStyle/>
          <a:p>
            <a:fld id="{80272390-E4B2-4A0D-8460-33D170166DE2}" type="datetimeFigureOut">
              <a:rPr lang="es-CO" smtClean="0"/>
              <a:t>7/05/2024</a:t>
            </a:fld>
            <a:endParaRPr lang="es-CO"/>
          </a:p>
        </p:txBody>
      </p:sp>
      <p:sp>
        <p:nvSpPr>
          <p:cNvPr id="5" name="Marcador de pie de página 4">
            <a:extLst>
              <a:ext uri="{FF2B5EF4-FFF2-40B4-BE49-F238E27FC236}">
                <a16:creationId xmlns:a16="http://schemas.microsoft.com/office/drawing/2014/main" id="{7A3E5AA0-3B5D-6DE1-B370-AFFDC2B82DE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9F1DC41-144F-3775-8120-9AE6D2BEEAF3}"/>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316886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22760-3E2A-AEB8-E4EE-453E23B2618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7844A2F-A955-D66C-0E8F-0BF7710246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85AA763-BAD8-13CC-6EAE-7720C64775A9}"/>
              </a:ext>
            </a:extLst>
          </p:cNvPr>
          <p:cNvSpPr>
            <a:spLocks noGrp="1"/>
          </p:cNvSpPr>
          <p:nvPr>
            <p:ph type="dt" sz="half" idx="10"/>
          </p:nvPr>
        </p:nvSpPr>
        <p:spPr/>
        <p:txBody>
          <a:bodyPr/>
          <a:lstStyle/>
          <a:p>
            <a:fld id="{80272390-E4B2-4A0D-8460-33D170166DE2}" type="datetimeFigureOut">
              <a:rPr lang="es-CO" smtClean="0"/>
              <a:t>7/05/2024</a:t>
            </a:fld>
            <a:endParaRPr lang="es-CO"/>
          </a:p>
        </p:txBody>
      </p:sp>
      <p:sp>
        <p:nvSpPr>
          <p:cNvPr id="5" name="Marcador de pie de página 4">
            <a:extLst>
              <a:ext uri="{FF2B5EF4-FFF2-40B4-BE49-F238E27FC236}">
                <a16:creationId xmlns:a16="http://schemas.microsoft.com/office/drawing/2014/main" id="{71E6D4AD-9FDC-BA80-C957-43066DC83E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25F0B18-A5FA-FD86-4E86-CE432AD68600}"/>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2975481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EF41AB-E727-1594-5E19-5E262AFFDA2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7D7699B-D75F-D53B-A183-FF0E4BB31BF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87C58CED-46D9-50FC-EFD6-8AFAA0D3487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3C6F89E-6D3B-BEB6-8CB1-B3532414041B}"/>
              </a:ext>
            </a:extLst>
          </p:cNvPr>
          <p:cNvSpPr>
            <a:spLocks noGrp="1"/>
          </p:cNvSpPr>
          <p:nvPr>
            <p:ph type="dt" sz="half" idx="10"/>
          </p:nvPr>
        </p:nvSpPr>
        <p:spPr/>
        <p:txBody>
          <a:bodyPr/>
          <a:lstStyle/>
          <a:p>
            <a:fld id="{80272390-E4B2-4A0D-8460-33D170166DE2}" type="datetimeFigureOut">
              <a:rPr lang="es-CO" smtClean="0"/>
              <a:t>7/05/2024</a:t>
            </a:fld>
            <a:endParaRPr lang="es-CO"/>
          </a:p>
        </p:txBody>
      </p:sp>
      <p:sp>
        <p:nvSpPr>
          <p:cNvPr id="6" name="Marcador de pie de página 5">
            <a:extLst>
              <a:ext uri="{FF2B5EF4-FFF2-40B4-BE49-F238E27FC236}">
                <a16:creationId xmlns:a16="http://schemas.microsoft.com/office/drawing/2014/main" id="{2F2F9EAB-EF8B-D88F-96FD-8D0447D5BD2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26F05F8-701D-16DE-7F2C-976312DFEFFE}"/>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1882948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B880CE-C431-45E2-181C-73E4763AA9D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1934BE0-E2C4-E216-553A-8D7ACC228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D2D11E9-6A88-926B-6F13-0B6FC7BB569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376C031F-C885-60B2-6925-BCDCBF7D2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113C311-50EA-9F11-3ADE-92F3B3A4643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61207731-79D3-FEB6-BC21-FE29041D5683}"/>
              </a:ext>
            </a:extLst>
          </p:cNvPr>
          <p:cNvSpPr>
            <a:spLocks noGrp="1"/>
          </p:cNvSpPr>
          <p:nvPr>
            <p:ph type="dt" sz="half" idx="10"/>
          </p:nvPr>
        </p:nvSpPr>
        <p:spPr/>
        <p:txBody>
          <a:bodyPr/>
          <a:lstStyle/>
          <a:p>
            <a:fld id="{80272390-E4B2-4A0D-8460-33D170166DE2}" type="datetimeFigureOut">
              <a:rPr lang="es-CO" smtClean="0"/>
              <a:t>7/05/2024</a:t>
            </a:fld>
            <a:endParaRPr lang="es-CO"/>
          </a:p>
        </p:txBody>
      </p:sp>
      <p:sp>
        <p:nvSpPr>
          <p:cNvPr id="8" name="Marcador de pie de página 7">
            <a:extLst>
              <a:ext uri="{FF2B5EF4-FFF2-40B4-BE49-F238E27FC236}">
                <a16:creationId xmlns:a16="http://schemas.microsoft.com/office/drawing/2014/main" id="{69E6C985-3334-94F8-7019-C40BEA5970FC}"/>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6D9D08E8-F761-7807-41CB-84F68BDD869D}"/>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2807253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0F9998-0D18-42CF-0DC7-7815DA2A1E1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E865007-A787-2F2D-F272-BDCF75CB9D1F}"/>
              </a:ext>
            </a:extLst>
          </p:cNvPr>
          <p:cNvSpPr>
            <a:spLocks noGrp="1"/>
          </p:cNvSpPr>
          <p:nvPr>
            <p:ph type="dt" sz="half" idx="10"/>
          </p:nvPr>
        </p:nvSpPr>
        <p:spPr/>
        <p:txBody>
          <a:bodyPr/>
          <a:lstStyle/>
          <a:p>
            <a:fld id="{80272390-E4B2-4A0D-8460-33D170166DE2}" type="datetimeFigureOut">
              <a:rPr lang="es-CO" smtClean="0"/>
              <a:t>7/05/2024</a:t>
            </a:fld>
            <a:endParaRPr lang="es-CO"/>
          </a:p>
        </p:txBody>
      </p:sp>
      <p:sp>
        <p:nvSpPr>
          <p:cNvPr id="4" name="Marcador de pie de página 3">
            <a:extLst>
              <a:ext uri="{FF2B5EF4-FFF2-40B4-BE49-F238E27FC236}">
                <a16:creationId xmlns:a16="http://schemas.microsoft.com/office/drawing/2014/main" id="{E5E6CEE7-5D5B-B216-388C-C35890C8EEE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B924F078-6D0B-D811-7543-D46336A576C6}"/>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30084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1DF14B-CF30-9C25-A68C-95DC892190E0}"/>
              </a:ext>
            </a:extLst>
          </p:cNvPr>
          <p:cNvSpPr>
            <a:spLocks noGrp="1"/>
          </p:cNvSpPr>
          <p:nvPr>
            <p:ph type="dt" sz="half" idx="10"/>
          </p:nvPr>
        </p:nvSpPr>
        <p:spPr/>
        <p:txBody>
          <a:bodyPr/>
          <a:lstStyle/>
          <a:p>
            <a:fld id="{80272390-E4B2-4A0D-8460-33D170166DE2}" type="datetimeFigureOut">
              <a:rPr lang="es-CO" smtClean="0"/>
              <a:t>7/05/2024</a:t>
            </a:fld>
            <a:endParaRPr lang="es-CO"/>
          </a:p>
        </p:txBody>
      </p:sp>
      <p:sp>
        <p:nvSpPr>
          <p:cNvPr id="3" name="Marcador de pie de página 2">
            <a:extLst>
              <a:ext uri="{FF2B5EF4-FFF2-40B4-BE49-F238E27FC236}">
                <a16:creationId xmlns:a16="http://schemas.microsoft.com/office/drawing/2014/main" id="{10290F78-F84E-7FA9-5BE3-52B11ACB1D05}"/>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F90D132-527D-C93E-45CB-31BB37182729}"/>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2193198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816CE-3E35-2C15-0AB8-7831D8168A5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1AFEB9B-FBCB-D08F-B496-3B00C0B03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D34AF9A-CBAB-4720-9E9E-98764CC57F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0616EDB-CCA4-5ABE-4B06-8309840C0108}"/>
              </a:ext>
            </a:extLst>
          </p:cNvPr>
          <p:cNvSpPr>
            <a:spLocks noGrp="1"/>
          </p:cNvSpPr>
          <p:nvPr>
            <p:ph type="dt" sz="half" idx="10"/>
          </p:nvPr>
        </p:nvSpPr>
        <p:spPr/>
        <p:txBody>
          <a:bodyPr/>
          <a:lstStyle/>
          <a:p>
            <a:fld id="{80272390-E4B2-4A0D-8460-33D170166DE2}" type="datetimeFigureOut">
              <a:rPr lang="es-CO" smtClean="0"/>
              <a:t>7/05/2024</a:t>
            </a:fld>
            <a:endParaRPr lang="es-CO"/>
          </a:p>
        </p:txBody>
      </p:sp>
      <p:sp>
        <p:nvSpPr>
          <p:cNvPr id="6" name="Marcador de pie de página 5">
            <a:extLst>
              <a:ext uri="{FF2B5EF4-FFF2-40B4-BE49-F238E27FC236}">
                <a16:creationId xmlns:a16="http://schemas.microsoft.com/office/drawing/2014/main" id="{500E58B5-354B-5B47-9202-6C2D3C98233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A6106D7-5BEA-65D4-E6DF-BF6CFED99769}"/>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269426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FD40D-8F41-7EEA-0056-55814088455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EB411822-286F-DDA0-BB1B-27F5BBAD97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9FDDC4B6-4185-4F54-1A26-8F570490C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80CC53-E779-D8ED-A776-3918FBB24709}"/>
              </a:ext>
            </a:extLst>
          </p:cNvPr>
          <p:cNvSpPr>
            <a:spLocks noGrp="1"/>
          </p:cNvSpPr>
          <p:nvPr>
            <p:ph type="dt" sz="half" idx="10"/>
          </p:nvPr>
        </p:nvSpPr>
        <p:spPr/>
        <p:txBody>
          <a:bodyPr/>
          <a:lstStyle/>
          <a:p>
            <a:fld id="{80272390-E4B2-4A0D-8460-33D170166DE2}" type="datetimeFigureOut">
              <a:rPr lang="es-CO" smtClean="0"/>
              <a:t>7/05/2024</a:t>
            </a:fld>
            <a:endParaRPr lang="es-CO"/>
          </a:p>
        </p:txBody>
      </p:sp>
      <p:sp>
        <p:nvSpPr>
          <p:cNvPr id="6" name="Marcador de pie de página 5">
            <a:extLst>
              <a:ext uri="{FF2B5EF4-FFF2-40B4-BE49-F238E27FC236}">
                <a16:creationId xmlns:a16="http://schemas.microsoft.com/office/drawing/2014/main" id="{762CFE68-5509-34C5-C757-12901DFB377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E1E20C9-1C6C-48EA-75BB-FCD99F945162}"/>
              </a:ext>
            </a:extLst>
          </p:cNvPr>
          <p:cNvSpPr>
            <a:spLocks noGrp="1"/>
          </p:cNvSpPr>
          <p:nvPr>
            <p:ph type="sldNum" sz="quarter" idx="12"/>
          </p:nvPr>
        </p:nvSpPr>
        <p:spPr/>
        <p:txBody>
          <a:bodyPr/>
          <a:lstStyle/>
          <a:p>
            <a:fld id="{DD2D99A6-AB3E-47AC-8FB1-38EFAC3FC3E4}" type="slidenum">
              <a:rPr lang="es-CO" smtClean="0"/>
              <a:t>‹Nº›</a:t>
            </a:fld>
            <a:endParaRPr lang="es-CO"/>
          </a:p>
        </p:txBody>
      </p:sp>
    </p:spTree>
    <p:extLst>
      <p:ext uri="{BB962C8B-B14F-4D97-AF65-F5344CB8AC3E}">
        <p14:creationId xmlns:p14="http://schemas.microsoft.com/office/powerpoint/2010/main" val="1622082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B6601EB-DE75-A283-3D01-0B99DD63D7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1A01138-944E-4DAA-DF17-B125910BB8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51EB54C-0EF0-D612-9DD4-9CB9BC4F6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272390-E4B2-4A0D-8460-33D170166DE2}" type="datetimeFigureOut">
              <a:rPr lang="es-CO" smtClean="0"/>
              <a:t>7/05/2024</a:t>
            </a:fld>
            <a:endParaRPr lang="es-CO"/>
          </a:p>
        </p:txBody>
      </p:sp>
      <p:sp>
        <p:nvSpPr>
          <p:cNvPr id="5" name="Marcador de pie de página 4">
            <a:extLst>
              <a:ext uri="{FF2B5EF4-FFF2-40B4-BE49-F238E27FC236}">
                <a16:creationId xmlns:a16="http://schemas.microsoft.com/office/drawing/2014/main" id="{ECC8202E-D23A-03CD-B65F-B339AC157B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D4912DE4-2A3E-EAE2-9351-A0E4D88D3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2D99A6-AB3E-47AC-8FB1-38EFAC3FC3E4}" type="slidenum">
              <a:rPr lang="es-CO" smtClean="0"/>
              <a:t>‹Nº›</a:t>
            </a:fld>
            <a:endParaRPr lang="es-CO"/>
          </a:p>
        </p:txBody>
      </p:sp>
    </p:spTree>
    <p:extLst>
      <p:ext uri="{BB962C8B-B14F-4D97-AF65-F5344CB8AC3E}">
        <p14:creationId xmlns:p14="http://schemas.microsoft.com/office/powerpoint/2010/main" val="86048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ariasg@uniquindio.edu.co" TargetMode="External"/><Relationship Id="rId2" Type="http://schemas.openxmlformats.org/officeDocument/2006/relationships/hyperlink" Target="mailto:jonnatan.arias@utp.edu.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tmp"/><Relationship Id="rId4" Type="http://schemas.openxmlformats.org/officeDocument/2006/relationships/image" Target="../media/image18.tmp"/></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tmp"/></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tmp"/><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tmp"/><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0.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114EE2-7CC8-1FB9-B50D-50BE09AB0ECE}"/>
              </a:ext>
            </a:extLst>
          </p:cNvPr>
          <p:cNvSpPr>
            <a:spLocks noGrp="1"/>
          </p:cNvSpPr>
          <p:nvPr>
            <p:ph type="ctrTitle"/>
          </p:nvPr>
        </p:nvSpPr>
        <p:spPr>
          <a:xfrm>
            <a:off x="1524000" y="3155950"/>
            <a:ext cx="9144000" cy="2387600"/>
          </a:xfrm>
        </p:spPr>
        <p:txBody>
          <a:bodyPr>
            <a:normAutofit fontScale="90000"/>
          </a:bodyPr>
          <a:lstStyle/>
          <a:p>
            <a:r>
              <a:rPr lang="es-CO" dirty="0">
                <a:solidFill>
                  <a:schemeClr val="accent1">
                    <a:lumMod val="75000"/>
                  </a:schemeClr>
                </a:solidFill>
              </a:rPr>
              <a:t>Clasificación I</a:t>
            </a:r>
            <a:br>
              <a:rPr lang="es-CO" dirty="0">
                <a:solidFill>
                  <a:schemeClr val="accent1">
                    <a:lumMod val="75000"/>
                  </a:schemeClr>
                </a:solidFill>
              </a:rPr>
            </a:br>
            <a:r>
              <a:rPr lang="es-CO" dirty="0">
                <a:solidFill>
                  <a:schemeClr val="accent1">
                    <a:lumMod val="75000"/>
                  </a:schemeClr>
                </a:solidFill>
              </a:rPr>
              <a:t>Modelos lineales de clasificación</a:t>
            </a:r>
          </a:p>
        </p:txBody>
      </p:sp>
      <p:sp>
        <p:nvSpPr>
          <p:cNvPr id="3" name="Subtítulo 2">
            <a:extLst>
              <a:ext uri="{FF2B5EF4-FFF2-40B4-BE49-F238E27FC236}">
                <a16:creationId xmlns:a16="http://schemas.microsoft.com/office/drawing/2014/main" id="{6990167A-F844-9F94-DD27-83345C4FAC47}"/>
              </a:ext>
            </a:extLst>
          </p:cNvPr>
          <p:cNvSpPr>
            <a:spLocks noGrp="1"/>
          </p:cNvSpPr>
          <p:nvPr>
            <p:ph type="subTitle" idx="1"/>
          </p:nvPr>
        </p:nvSpPr>
        <p:spPr>
          <a:xfrm>
            <a:off x="1524000" y="5543550"/>
            <a:ext cx="9144000" cy="1655762"/>
          </a:xfrm>
        </p:spPr>
        <p:txBody>
          <a:bodyPr/>
          <a:lstStyle/>
          <a:p>
            <a:pPr algn="r">
              <a:lnSpc>
                <a:spcPct val="50000"/>
              </a:lnSpc>
            </a:pPr>
            <a:r>
              <a:rPr lang="es-CO" dirty="0"/>
              <a:t>Jonnatan Arias Garcia</a:t>
            </a:r>
          </a:p>
          <a:p>
            <a:pPr algn="r">
              <a:lnSpc>
                <a:spcPct val="50000"/>
              </a:lnSpc>
            </a:pPr>
            <a:r>
              <a:rPr lang="es-CO" dirty="0">
                <a:hlinkClick r:id="rId2"/>
              </a:rPr>
              <a:t>jonnatan.arias@utp.edu.co</a:t>
            </a:r>
            <a:endParaRPr lang="es-CO" dirty="0"/>
          </a:p>
          <a:p>
            <a:pPr algn="r">
              <a:lnSpc>
                <a:spcPct val="50000"/>
              </a:lnSpc>
            </a:pPr>
            <a:r>
              <a:rPr lang="es-CO" dirty="0">
                <a:hlinkClick r:id="rId3"/>
              </a:rPr>
              <a:t>jariasg@uniquindio.edu.co</a:t>
            </a:r>
            <a:r>
              <a:rPr lang="es-CO" dirty="0"/>
              <a:t> </a:t>
            </a:r>
          </a:p>
        </p:txBody>
      </p:sp>
      <p:pic>
        <p:nvPicPr>
          <p:cNvPr id="6146" name="Picture 2" descr="3.2 Técnicas de Clasificación | Modelización en R">
            <a:extLst>
              <a:ext uri="{FF2B5EF4-FFF2-40B4-BE49-F238E27FC236}">
                <a16:creationId xmlns:a16="http://schemas.microsoft.com/office/drawing/2014/main" id="{8661050B-937C-2EDD-A11E-F22F20AD04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760" y="0"/>
            <a:ext cx="4602480" cy="393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74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16A1-4A5C-D086-E12E-A94296E04E10}"/>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77C5C458-460E-F11E-B236-54143330E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890" y="844934"/>
            <a:ext cx="8756216" cy="6013066"/>
          </a:xfrm>
          <a:prstGeom prst="rect">
            <a:avLst/>
          </a:prstGeom>
        </p:spPr>
      </p:pic>
      <p:sp>
        <p:nvSpPr>
          <p:cNvPr id="2" name="Título 1">
            <a:extLst>
              <a:ext uri="{FF2B5EF4-FFF2-40B4-BE49-F238E27FC236}">
                <a16:creationId xmlns:a16="http://schemas.microsoft.com/office/drawing/2014/main" id="{3628DD99-6762-CB13-BD23-130CBBE8B068}"/>
              </a:ext>
            </a:extLst>
          </p:cNvPr>
          <p:cNvSpPr>
            <a:spLocks noGrp="1"/>
          </p:cNvSpPr>
          <p:nvPr>
            <p:ph type="title"/>
          </p:nvPr>
        </p:nvSpPr>
        <p:spPr>
          <a:xfrm>
            <a:off x="838200" y="0"/>
            <a:ext cx="10515600" cy="1325563"/>
          </a:xfrm>
        </p:spPr>
        <p:txBody>
          <a:bodyPr>
            <a:normAutofit/>
          </a:bodyPr>
          <a:lstStyle/>
          <a:p>
            <a:pPr algn="ctr"/>
            <a:r>
              <a:rPr lang="es-CO" sz="6000" dirty="0">
                <a:solidFill>
                  <a:schemeClr val="accent1">
                    <a:lumMod val="75000"/>
                  </a:schemeClr>
                </a:solidFill>
              </a:rPr>
              <a:t>F. Discriminante (</a:t>
            </a:r>
            <a:r>
              <a:rPr lang="es-CO" sz="6000" dirty="0" err="1">
                <a:solidFill>
                  <a:schemeClr val="accent1">
                    <a:lumMod val="75000"/>
                  </a:schemeClr>
                </a:solidFill>
              </a:rPr>
              <a:t>iii</a:t>
            </a:r>
            <a:r>
              <a:rPr lang="es-CO" sz="6000" dirty="0">
                <a:solidFill>
                  <a:schemeClr val="accent1">
                    <a:lumMod val="75000"/>
                  </a:schemeClr>
                </a:solidFill>
              </a:rPr>
              <a:t>)</a:t>
            </a:r>
          </a:p>
        </p:txBody>
      </p:sp>
      <p:sp>
        <p:nvSpPr>
          <p:cNvPr id="6" name="Rectángulo: esquinas redondeadas 5">
            <a:extLst>
              <a:ext uri="{FF2B5EF4-FFF2-40B4-BE49-F238E27FC236}">
                <a16:creationId xmlns:a16="http://schemas.microsoft.com/office/drawing/2014/main" id="{0668B2A5-FC8C-8F88-75AE-9D98EDC8249E}"/>
              </a:ext>
            </a:extLst>
          </p:cNvPr>
          <p:cNvSpPr/>
          <p:nvPr/>
        </p:nvSpPr>
        <p:spPr>
          <a:xfrm>
            <a:off x="9884389" y="3761852"/>
            <a:ext cx="1845128" cy="9307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CO" dirty="0"/>
              <a:t>Errores?</a:t>
            </a:r>
          </a:p>
        </p:txBody>
      </p:sp>
    </p:spTree>
    <p:extLst>
      <p:ext uri="{BB962C8B-B14F-4D97-AF65-F5344CB8AC3E}">
        <p14:creationId xmlns:p14="http://schemas.microsoft.com/office/powerpoint/2010/main" val="2901236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F4D48-DF47-4710-3418-9AC61FAFBE71}"/>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2CCC999A-C337-529E-8745-78847E055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115" y="783772"/>
            <a:ext cx="8322541" cy="6074228"/>
          </a:xfrm>
          <a:prstGeom prst="rect">
            <a:avLst/>
          </a:prstGeom>
        </p:spPr>
      </p:pic>
      <p:sp>
        <p:nvSpPr>
          <p:cNvPr id="2" name="Título 1">
            <a:extLst>
              <a:ext uri="{FF2B5EF4-FFF2-40B4-BE49-F238E27FC236}">
                <a16:creationId xmlns:a16="http://schemas.microsoft.com/office/drawing/2014/main" id="{D3114CC1-C440-52FB-902B-CDE683D8E0E7}"/>
              </a:ext>
            </a:extLst>
          </p:cNvPr>
          <p:cNvSpPr>
            <a:spLocks noGrp="1"/>
          </p:cNvSpPr>
          <p:nvPr>
            <p:ph type="title"/>
          </p:nvPr>
        </p:nvSpPr>
        <p:spPr>
          <a:xfrm>
            <a:off x="838200" y="0"/>
            <a:ext cx="10515600" cy="1325563"/>
          </a:xfrm>
        </p:spPr>
        <p:txBody>
          <a:bodyPr>
            <a:normAutofit/>
          </a:bodyPr>
          <a:lstStyle/>
          <a:p>
            <a:pPr algn="ctr"/>
            <a:r>
              <a:rPr lang="es-CO" sz="6000" dirty="0">
                <a:solidFill>
                  <a:schemeClr val="accent1">
                    <a:lumMod val="75000"/>
                  </a:schemeClr>
                </a:solidFill>
              </a:rPr>
              <a:t>F. Discriminante (</a:t>
            </a:r>
            <a:r>
              <a:rPr lang="es-CO" sz="6000" dirty="0" err="1">
                <a:solidFill>
                  <a:schemeClr val="accent1">
                    <a:lumMod val="75000"/>
                  </a:schemeClr>
                </a:solidFill>
              </a:rPr>
              <a:t>iv</a:t>
            </a:r>
            <a:r>
              <a:rPr lang="es-CO" sz="6000" dirty="0">
                <a:solidFill>
                  <a:schemeClr val="accent1">
                    <a:lumMod val="75000"/>
                  </a:schemeClr>
                </a:solidFill>
              </a:rPr>
              <a:t>)</a:t>
            </a:r>
          </a:p>
        </p:txBody>
      </p:sp>
    </p:spTree>
    <p:extLst>
      <p:ext uri="{BB962C8B-B14F-4D97-AF65-F5344CB8AC3E}">
        <p14:creationId xmlns:p14="http://schemas.microsoft.com/office/powerpoint/2010/main" val="3834538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E831-7256-DF70-3663-0575EB8B4D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5ACC000-34CC-DC7E-1C8F-F22DF5B32AF0}"/>
              </a:ext>
            </a:extLst>
          </p:cNvPr>
          <p:cNvSpPr>
            <a:spLocks noGrp="1"/>
          </p:cNvSpPr>
          <p:nvPr>
            <p:ph type="title"/>
          </p:nvPr>
        </p:nvSpPr>
        <p:spPr>
          <a:xfrm>
            <a:off x="838200" y="2498725"/>
            <a:ext cx="10515600" cy="1325563"/>
          </a:xfrm>
        </p:spPr>
        <p:txBody>
          <a:bodyPr>
            <a:normAutofit fontScale="90000"/>
          </a:bodyPr>
          <a:lstStyle/>
          <a:p>
            <a:pPr algn="ctr"/>
            <a:r>
              <a:rPr lang="es-CO" sz="6000" dirty="0">
                <a:solidFill>
                  <a:schemeClr val="accent1">
                    <a:lumMod val="75000"/>
                  </a:schemeClr>
                </a:solidFill>
              </a:rPr>
              <a:t>Estimación de parámetros funciones discriminantes (entrenamiento)</a:t>
            </a:r>
          </a:p>
        </p:txBody>
      </p:sp>
      <p:sp>
        <p:nvSpPr>
          <p:cNvPr id="3" name="Marcador de contenido 2">
            <a:extLst>
              <a:ext uri="{FF2B5EF4-FFF2-40B4-BE49-F238E27FC236}">
                <a16:creationId xmlns:a16="http://schemas.microsoft.com/office/drawing/2014/main" id="{3FBB5D02-5089-FE6D-D4C8-B3B03D0FF2D6}"/>
              </a:ext>
            </a:extLst>
          </p:cNvPr>
          <p:cNvSpPr>
            <a:spLocks noGrp="1"/>
          </p:cNvSpPr>
          <p:nvPr>
            <p:ph idx="1"/>
          </p:nvPr>
        </p:nvSpPr>
        <p:spPr>
          <a:xfrm>
            <a:off x="1013012" y="3963067"/>
            <a:ext cx="10340788" cy="2109880"/>
          </a:xfrm>
        </p:spPr>
        <p:txBody>
          <a:bodyPr>
            <a:normAutofit/>
          </a:bodyPr>
          <a:lstStyle/>
          <a:p>
            <a:pPr>
              <a:buFont typeface="Wingdings" panose="05000000000000000000" pitchFamily="2" charset="2"/>
              <a:buChar char="Ø"/>
            </a:pPr>
            <a:r>
              <a:rPr lang="es-CO" dirty="0"/>
              <a:t>Por Mínimos cuadrados</a:t>
            </a:r>
          </a:p>
          <a:p>
            <a:pPr>
              <a:buFont typeface="Wingdings" panose="05000000000000000000" pitchFamily="2" charset="2"/>
              <a:buChar char="Ø"/>
            </a:pPr>
            <a:r>
              <a:rPr lang="es-CO" dirty="0"/>
              <a:t>Por Fisher LDA</a:t>
            </a:r>
          </a:p>
          <a:p>
            <a:pPr>
              <a:buFont typeface="Wingdings" panose="05000000000000000000" pitchFamily="2" charset="2"/>
              <a:buChar char="Ø"/>
            </a:pPr>
            <a:r>
              <a:rPr lang="es-CO" dirty="0"/>
              <a:t>Por perceptrón</a:t>
            </a:r>
          </a:p>
        </p:txBody>
      </p:sp>
    </p:spTree>
    <p:extLst>
      <p:ext uri="{BB962C8B-B14F-4D97-AF65-F5344CB8AC3E}">
        <p14:creationId xmlns:p14="http://schemas.microsoft.com/office/powerpoint/2010/main" val="4082474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E900C-B660-4899-6ADD-A2C0E70CFA8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34ADF60-A8BE-9026-C75B-1A35BB2B007C}"/>
              </a:ext>
            </a:extLst>
          </p:cNvPr>
          <p:cNvSpPr>
            <a:spLocks noGrp="1"/>
          </p:cNvSpPr>
          <p:nvPr>
            <p:ph type="title"/>
          </p:nvPr>
        </p:nvSpPr>
        <p:spPr/>
        <p:txBody>
          <a:bodyPr>
            <a:normAutofit/>
          </a:bodyPr>
          <a:lstStyle/>
          <a:p>
            <a:pPr algn="ctr"/>
            <a:r>
              <a:rPr lang="es-CO" sz="6000" dirty="0">
                <a:solidFill>
                  <a:schemeClr val="accent1">
                    <a:lumMod val="75000"/>
                  </a:schemeClr>
                </a:solidFill>
              </a:rPr>
              <a:t>Por Mínimos Cuadrado (i) </a:t>
            </a:r>
          </a:p>
        </p:txBody>
      </p:sp>
      <p:pic>
        <p:nvPicPr>
          <p:cNvPr id="4" name="Imagen 3">
            <a:extLst>
              <a:ext uri="{FF2B5EF4-FFF2-40B4-BE49-F238E27FC236}">
                <a16:creationId xmlns:a16="http://schemas.microsoft.com/office/drawing/2014/main" id="{0C2631FC-C6D9-717E-0936-E8AFCA590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985" y="1458818"/>
            <a:ext cx="10243955" cy="4892995"/>
          </a:xfrm>
          <a:prstGeom prst="rect">
            <a:avLst/>
          </a:prstGeom>
        </p:spPr>
      </p:pic>
    </p:spTree>
    <p:extLst>
      <p:ext uri="{BB962C8B-B14F-4D97-AF65-F5344CB8AC3E}">
        <p14:creationId xmlns:p14="http://schemas.microsoft.com/office/powerpoint/2010/main" val="1339055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E43C1-8D53-803C-5487-3D4D12B8305E}"/>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F4BA379D-5C0C-497F-1C44-52E3B56B3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091" y="1123863"/>
            <a:ext cx="9465862" cy="5268528"/>
          </a:xfrm>
          <a:prstGeom prst="rect">
            <a:avLst/>
          </a:prstGeom>
        </p:spPr>
      </p:pic>
      <p:sp>
        <p:nvSpPr>
          <p:cNvPr id="2" name="Título 1">
            <a:extLst>
              <a:ext uri="{FF2B5EF4-FFF2-40B4-BE49-F238E27FC236}">
                <a16:creationId xmlns:a16="http://schemas.microsoft.com/office/drawing/2014/main" id="{49E08544-EA7E-B2F8-8F61-672A5850EB08}"/>
              </a:ext>
            </a:extLst>
          </p:cNvPr>
          <p:cNvSpPr>
            <a:spLocks noGrp="1"/>
          </p:cNvSpPr>
          <p:nvPr>
            <p:ph type="title"/>
          </p:nvPr>
        </p:nvSpPr>
        <p:spPr>
          <a:xfrm>
            <a:off x="838200" y="0"/>
            <a:ext cx="10515600" cy="1325563"/>
          </a:xfrm>
        </p:spPr>
        <p:txBody>
          <a:bodyPr>
            <a:normAutofit/>
          </a:bodyPr>
          <a:lstStyle/>
          <a:p>
            <a:pPr algn="ctr"/>
            <a:r>
              <a:rPr lang="es-CO" sz="6000" dirty="0">
                <a:solidFill>
                  <a:schemeClr val="accent1">
                    <a:lumMod val="75000"/>
                  </a:schemeClr>
                </a:solidFill>
              </a:rPr>
              <a:t>Por Mínimos Cuadrado (</a:t>
            </a:r>
            <a:r>
              <a:rPr lang="es-CO" sz="6000" dirty="0" err="1">
                <a:solidFill>
                  <a:schemeClr val="accent1">
                    <a:lumMod val="75000"/>
                  </a:schemeClr>
                </a:solidFill>
              </a:rPr>
              <a:t>ii</a:t>
            </a:r>
            <a:r>
              <a:rPr lang="es-CO" sz="6000" dirty="0">
                <a:solidFill>
                  <a:schemeClr val="accent1">
                    <a:lumMod val="75000"/>
                  </a:schemeClr>
                </a:solidFill>
              </a:rPr>
              <a:t>) </a:t>
            </a:r>
          </a:p>
        </p:txBody>
      </p:sp>
    </p:spTree>
    <p:extLst>
      <p:ext uri="{BB962C8B-B14F-4D97-AF65-F5344CB8AC3E}">
        <p14:creationId xmlns:p14="http://schemas.microsoft.com/office/powerpoint/2010/main" val="24192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19D89-7CAD-D86B-248E-4C7E52C6B6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B062BF1-00F1-A526-D0E4-9D70F165AEC4}"/>
              </a:ext>
            </a:extLst>
          </p:cNvPr>
          <p:cNvSpPr>
            <a:spLocks noGrp="1"/>
          </p:cNvSpPr>
          <p:nvPr>
            <p:ph type="title"/>
          </p:nvPr>
        </p:nvSpPr>
        <p:spPr/>
        <p:txBody>
          <a:bodyPr>
            <a:normAutofit/>
          </a:bodyPr>
          <a:lstStyle/>
          <a:p>
            <a:pPr algn="ctr"/>
            <a:r>
              <a:rPr lang="es-CO" sz="6000" dirty="0">
                <a:solidFill>
                  <a:schemeClr val="accent1">
                    <a:lumMod val="75000"/>
                  </a:schemeClr>
                </a:solidFill>
              </a:rPr>
              <a:t>Por Mínimos Cuadrado (</a:t>
            </a:r>
            <a:r>
              <a:rPr lang="es-CO" sz="6000" dirty="0" err="1">
                <a:solidFill>
                  <a:schemeClr val="accent1">
                    <a:lumMod val="75000"/>
                  </a:schemeClr>
                </a:solidFill>
              </a:rPr>
              <a:t>iii</a:t>
            </a:r>
            <a:r>
              <a:rPr lang="es-CO" sz="6000" dirty="0">
                <a:solidFill>
                  <a:schemeClr val="accent1">
                    <a:lumMod val="75000"/>
                  </a:schemeClr>
                </a:solidFill>
              </a:rPr>
              <a:t>) </a:t>
            </a:r>
          </a:p>
        </p:txBody>
      </p:sp>
      <p:pic>
        <p:nvPicPr>
          <p:cNvPr id="4" name="Imagen 3">
            <a:extLst>
              <a:ext uri="{FF2B5EF4-FFF2-40B4-BE49-F238E27FC236}">
                <a16:creationId xmlns:a16="http://schemas.microsoft.com/office/drawing/2014/main" id="{C8F52733-9A70-3653-B66F-DA13813CE25F}"/>
              </a:ext>
            </a:extLst>
          </p:cNvPr>
          <p:cNvPicPr>
            <a:picLocks noChangeAspect="1"/>
          </p:cNvPicPr>
          <p:nvPr/>
        </p:nvPicPr>
        <p:blipFill>
          <a:blip r:embed="rId2"/>
          <a:stretch>
            <a:fillRect/>
          </a:stretch>
        </p:blipFill>
        <p:spPr>
          <a:xfrm>
            <a:off x="-408215" y="1406767"/>
            <a:ext cx="8627249" cy="5451233"/>
          </a:xfrm>
          <a:prstGeom prst="rect">
            <a:avLst/>
          </a:prstGeom>
        </p:spPr>
      </p:pic>
      <p:sp>
        <p:nvSpPr>
          <p:cNvPr id="6" name="CuadroTexto 5">
            <a:extLst>
              <a:ext uri="{FF2B5EF4-FFF2-40B4-BE49-F238E27FC236}">
                <a16:creationId xmlns:a16="http://schemas.microsoft.com/office/drawing/2014/main" id="{9ECA32A8-3A13-C6AD-58F4-5F88DA7AC787}"/>
              </a:ext>
            </a:extLst>
          </p:cNvPr>
          <p:cNvSpPr txBox="1"/>
          <p:nvPr/>
        </p:nvSpPr>
        <p:spPr>
          <a:xfrm>
            <a:off x="7440386" y="2338558"/>
            <a:ext cx="4196443" cy="3693319"/>
          </a:xfrm>
          <a:prstGeom prst="rect">
            <a:avLst/>
          </a:prstGeom>
          <a:noFill/>
        </p:spPr>
        <p:txBody>
          <a:bodyPr wrap="square" rtlCol="0">
            <a:spAutoFit/>
          </a:bodyPr>
          <a:lstStyle/>
          <a:p>
            <a:pPr marL="342900" indent="-342900">
              <a:buAutoNum type="alphaUcPeriod"/>
            </a:pPr>
            <a:r>
              <a:rPr lang="es-CO" dirty="0"/>
              <a:t>Sufre en la presencia de valores atípicos</a:t>
            </a:r>
          </a:p>
          <a:p>
            <a:pPr marL="342900" indent="-342900">
              <a:buAutoNum type="alphaUcPeriod"/>
            </a:pPr>
            <a:r>
              <a:rPr lang="es-CO" dirty="0"/>
              <a:t>Se diseño para variables aleatoria gaussiana y las etiquetas no necesariamente lo son.</a:t>
            </a:r>
          </a:p>
          <a:p>
            <a:pPr marL="342900" indent="-342900">
              <a:buAutoNum type="alphaUcPeriod"/>
            </a:pPr>
            <a:r>
              <a:rPr lang="es-CO" dirty="0"/>
              <a:t>L</a:t>
            </a:r>
            <a:r>
              <a:rPr lang="es-ES" b="0" i="0" dirty="0">
                <a:solidFill>
                  <a:srgbClr val="0D0D0D"/>
                </a:solidFill>
                <a:effectLst/>
                <a:latin typeface="Söhne"/>
              </a:rPr>
              <a:t>a pérdida asociada a una clase puede ser asimétrica. Por ejemplo, los errores  en una clase minoritaria pueden ser más costosos que los errores en una clase mayoritaria. Los mínimos cuadrados no capturan directamente esta asimetría en la pérdida.</a:t>
            </a:r>
          </a:p>
          <a:p>
            <a:pPr marL="342900" indent="-342900">
              <a:buAutoNum type="alphaUcPeriod"/>
            </a:pPr>
            <a:endParaRPr lang="es-CO" dirty="0"/>
          </a:p>
        </p:txBody>
      </p:sp>
      <p:sp>
        <p:nvSpPr>
          <p:cNvPr id="7" name="Elipse 6">
            <a:extLst>
              <a:ext uri="{FF2B5EF4-FFF2-40B4-BE49-F238E27FC236}">
                <a16:creationId xmlns:a16="http://schemas.microsoft.com/office/drawing/2014/main" id="{2C099AAC-3E09-F9B6-A114-8AF4D623FF29}"/>
              </a:ext>
            </a:extLst>
          </p:cNvPr>
          <p:cNvSpPr/>
          <p:nvPr/>
        </p:nvSpPr>
        <p:spPr>
          <a:xfrm>
            <a:off x="5959929" y="2971800"/>
            <a:ext cx="1061357" cy="816429"/>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8" name="Elipse 7">
            <a:extLst>
              <a:ext uri="{FF2B5EF4-FFF2-40B4-BE49-F238E27FC236}">
                <a16:creationId xmlns:a16="http://schemas.microsoft.com/office/drawing/2014/main" id="{540493D9-4C41-901B-BAFE-4A3EC218AA80}"/>
              </a:ext>
            </a:extLst>
          </p:cNvPr>
          <p:cNvSpPr/>
          <p:nvPr/>
        </p:nvSpPr>
        <p:spPr>
          <a:xfrm rot="19243541">
            <a:off x="1066799" y="5826240"/>
            <a:ext cx="1943100" cy="669472"/>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Tree>
    <p:extLst>
      <p:ext uri="{BB962C8B-B14F-4D97-AF65-F5344CB8AC3E}">
        <p14:creationId xmlns:p14="http://schemas.microsoft.com/office/powerpoint/2010/main" val="920886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44A82-6548-B8A7-763C-22B1FCFF1C23}"/>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AE913E13-0A9E-3BBC-BE83-5F3E97AD7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485" y="911972"/>
            <a:ext cx="9421906" cy="5691514"/>
          </a:xfrm>
          <a:prstGeom prst="rect">
            <a:avLst/>
          </a:prstGeom>
        </p:spPr>
      </p:pic>
      <p:sp>
        <p:nvSpPr>
          <p:cNvPr id="2" name="Título 1">
            <a:extLst>
              <a:ext uri="{FF2B5EF4-FFF2-40B4-BE49-F238E27FC236}">
                <a16:creationId xmlns:a16="http://schemas.microsoft.com/office/drawing/2014/main" id="{24755FD8-74D2-CD84-5D32-6F4FAE430E2D}"/>
              </a:ext>
            </a:extLst>
          </p:cNvPr>
          <p:cNvSpPr>
            <a:spLocks noGrp="1"/>
          </p:cNvSpPr>
          <p:nvPr>
            <p:ph type="title"/>
          </p:nvPr>
        </p:nvSpPr>
        <p:spPr>
          <a:xfrm>
            <a:off x="838200" y="5896"/>
            <a:ext cx="10515600" cy="1325563"/>
          </a:xfrm>
        </p:spPr>
        <p:txBody>
          <a:bodyPr>
            <a:normAutofit/>
          </a:bodyPr>
          <a:lstStyle/>
          <a:p>
            <a:pPr algn="ctr"/>
            <a:r>
              <a:rPr lang="es-CO" sz="5400" dirty="0">
                <a:solidFill>
                  <a:schemeClr val="accent1">
                    <a:lumMod val="75000"/>
                  </a:schemeClr>
                </a:solidFill>
              </a:rPr>
              <a:t>Por discriminante de Fisher (i)</a:t>
            </a:r>
          </a:p>
        </p:txBody>
      </p:sp>
      <p:pic>
        <p:nvPicPr>
          <p:cNvPr id="10" name="Imagen 9">
            <a:extLst>
              <a:ext uri="{FF2B5EF4-FFF2-40B4-BE49-F238E27FC236}">
                <a16:creationId xmlns:a16="http://schemas.microsoft.com/office/drawing/2014/main" id="{298DCBBD-F2AC-C3A9-CF2B-84F5D807A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0169" y="1458819"/>
            <a:ext cx="3985605" cy="2949196"/>
          </a:xfrm>
          <a:prstGeom prst="rect">
            <a:avLst/>
          </a:prstGeom>
        </p:spPr>
      </p:pic>
    </p:spTree>
    <p:extLst>
      <p:ext uri="{BB962C8B-B14F-4D97-AF65-F5344CB8AC3E}">
        <p14:creationId xmlns:p14="http://schemas.microsoft.com/office/powerpoint/2010/main" val="17003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8FD84-85B8-CD80-7D1A-719FF3E8F7F9}"/>
            </a:ext>
          </a:extLst>
        </p:cNvPr>
        <p:cNvGrpSpPr/>
        <p:nvPr/>
      </p:nvGrpSpPr>
      <p:grpSpPr>
        <a:xfrm>
          <a:off x="0" y="0"/>
          <a:ext cx="0" cy="0"/>
          <a:chOff x="0" y="0"/>
          <a:chExt cx="0" cy="0"/>
        </a:xfrm>
      </p:grpSpPr>
      <p:pic>
        <p:nvPicPr>
          <p:cNvPr id="12" name="Imagen 11">
            <a:extLst>
              <a:ext uri="{FF2B5EF4-FFF2-40B4-BE49-F238E27FC236}">
                <a16:creationId xmlns:a16="http://schemas.microsoft.com/office/drawing/2014/main" id="{6DF5451E-6711-0FB9-7F06-18B8B907C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192" y="4354989"/>
            <a:ext cx="2221666" cy="1432814"/>
          </a:xfrm>
          <a:prstGeom prst="rect">
            <a:avLst/>
          </a:prstGeom>
        </p:spPr>
      </p:pic>
      <p:pic>
        <p:nvPicPr>
          <p:cNvPr id="7" name="Imagen 6">
            <a:extLst>
              <a:ext uri="{FF2B5EF4-FFF2-40B4-BE49-F238E27FC236}">
                <a16:creationId xmlns:a16="http://schemas.microsoft.com/office/drawing/2014/main" id="{B6331CEA-4BBE-BEB4-5613-13C0F5823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70197"/>
            <a:ext cx="9748177" cy="5651278"/>
          </a:xfrm>
          <a:prstGeom prst="rect">
            <a:avLst/>
          </a:prstGeom>
        </p:spPr>
      </p:pic>
      <p:sp>
        <p:nvSpPr>
          <p:cNvPr id="2" name="Título 1">
            <a:extLst>
              <a:ext uri="{FF2B5EF4-FFF2-40B4-BE49-F238E27FC236}">
                <a16:creationId xmlns:a16="http://schemas.microsoft.com/office/drawing/2014/main" id="{64919721-1FD7-AFD5-8832-75C505F597DA}"/>
              </a:ext>
            </a:extLst>
          </p:cNvPr>
          <p:cNvSpPr>
            <a:spLocks noGrp="1"/>
          </p:cNvSpPr>
          <p:nvPr>
            <p:ph type="title"/>
          </p:nvPr>
        </p:nvSpPr>
        <p:spPr>
          <a:xfrm>
            <a:off x="838200" y="5896"/>
            <a:ext cx="10515600" cy="1325563"/>
          </a:xfrm>
        </p:spPr>
        <p:txBody>
          <a:bodyPr>
            <a:normAutofit/>
          </a:bodyPr>
          <a:lstStyle/>
          <a:p>
            <a:pPr algn="ctr"/>
            <a:r>
              <a:rPr lang="es-CO" sz="5400" dirty="0">
                <a:solidFill>
                  <a:schemeClr val="accent1">
                    <a:lumMod val="75000"/>
                  </a:schemeClr>
                </a:solidFill>
              </a:rPr>
              <a:t>Por discriminante de Fisher (</a:t>
            </a:r>
            <a:r>
              <a:rPr lang="es-CO" sz="5400" dirty="0" err="1">
                <a:solidFill>
                  <a:schemeClr val="accent1">
                    <a:lumMod val="75000"/>
                  </a:schemeClr>
                </a:solidFill>
              </a:rPr>
              <a:t>ii</a:t>
            </a:r>
            <a:r>
              <a:rPr lang="es-CO" sz="5400" dirty="0">
                <a:solidFill>
                  <a:schemeClr val="accent1">
                    <a:lumMod val="75000"/>
                  </a:schemeClr>
                </a:solidFill>
              </a:rPr>
              <a:t>)</a:t>
            </a:r>
          </a:p>
        </p:txBody>
      </p:sp>
      <p:pic>
        <p:nvPicPr>
          <p:cNvPr id="10" name="Imagen 9">
            <a:extLst>
              <a:ext uri="{FF2B5EF4-FFF2-40B4-BE49-F238E27FC236}">
                <a16:creationId xmlns:a16="http://schemas.microsoft.com/office/drawing/2014/main" id="{B992025F-8490-7EA3-DC65-8948A34FBD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1339" y="1458819"/>
            <a:ext cx="3985605" cy="2949196"/>
          </a:xfrm>
          <a:prstGeom prst="rect">
            <a:avLst/>
          </a:prstGeom>
        </p:spPr>
      </p:pic>
    </p:spTree>
    <p:extLst>
      <p:ext uri="{BB962C8B-B14F-4D97-AF65-F5344CB8AC3E}">
        <p14:creationId xmlns:p14="http://schemas.microsoft.com/office/powerpoint/2010/main" val="2054064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A37B9-BA96-730A-249B-CFA3AEDD710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1D4723-1BCC-5A97-5210-EBCA81735EE0}"/>
              </a:ext>
            </a:extLst>
          </p:cNvPr>
          <p:cNvSpPr>
            <a:spLocks noGrp="1"/>
          </p:cNvSpPr>
          <p:nvPr>
            <p:ph type="title"/>
          </p:nvPr>
        </p:nvSpPr>
        <p:spPr>
          <a:xfrm>
            <a:off x="291353" y="0"/>
            <a:ext cx="10515600" cy="1325563"/>
          </a:xfrm>
        </p:spPr>
        <p:txBody>
          <a:bodyPr>
            <a:normAutofit/>
          </a:bodyPr>
          <a:lstStyle/>
          <a:p>
            <a:pPr algn="ctr"/>
            <a:r>
              <a:rPr lang="es-CO" sz="5400" dirty="0">
                <a:solidFill>
                  <a:schemeClr val="accent1">
                    <a:lumMod val="75000"/>
                  </a:schemeClr>
                </a:solidFill>
              </a:rPr>
              <a:t>Por discriminante de Fisher (</a:t>
            </a:r>
            <a:r>
              <a:rPr lang="es-CO" sz="5400" dirty="0" err="1">
                <a:solidFill>
                  <a:schemeClr val="accent1">
                    <a:lumMod val="75000"/>
                  </a:schemeClr>
                </a:solidFill>
              </a:rPr>
              <a:t>ii</a:t>
            </a:r>
            <a:r>
              <a:rPr lang="es-CO" sz="5400" dirty="0">
                <a:solidFill>
                  <a:schemeClr val="accent1">
                    <a:lumMod val="75000"/>
                  </a:schemeClr>
                </a:solidFill>
              </a:rPr>
              <a:t>-A)</a:t>
            </a:r>
          </a:p>
        </p:txBody>
      </p:sp>
      <p:pic>
        <p:nvPicPr>
          <p:cNvPr id="8" name="Imagen 7">
            <a:extLst>
              <a:ext uri="{FF2B5EF4-FFF2-40B4-BE49-F238E27FC236}">
                <a16:creationId xmlns:a16="http://schemas.microsoft.com/office/drawing/2014/main" id="{EB1F0C54-CD20-B532-FF04-E39ADE4E0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842" y="1931834"/>
            <a:ext cx="6006312" cy="974846"/>
          </a:xfrm>
          <a:prstGeom prst="rect">
            <a:avLst/>
          </a:prstGeom>
        </p:spPr>
      </p:pic>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1EABC77A-1E12-0137-076D-22B5720121F0}"/>
                  </a:ext>
                </a:extLst>
              </p:cNvPr>
              <p:cNvSpPr txBox="1"/>
              <p:nvPr/>
            </p:nvSpPr>
            <p:spPr>
              <a:xfrm>
                <a:off x="1360713" y="1458819"/>
                <a:ext cx="9470573" cy="4776116"/>
              </a:xfrm>
              <a:prstGeom prst="rect">
                <a:avLst/>
              </a:prstGeom>
              <a:noFill/>
            </p:spPr>
            <p:txBody>
              <a:bodyPr wrap="square" rtlCol="0">
                <a:spAutoFit/>
              </a:bodyPr>
              <a:lstStyle/>
              <a:p>
                <a:r>
                  <a:rPr lang="es-CO" sz="2400" dirty="0"/>
                  <a:t>Ecuación para la </a:t>
                </a:r>
                <a:r>
                  <a:rPr lang="es-CO" sz="2400" dirty="0" err="1"/>
                  <a:t>media_k</a:t>
                </a:r>
                <a:endParaRPr lang="es-CO" sz="2400" dirty="0"/>
              </a:p>
              <a:p>
                <a:endParaRPr lang="es-CO" sz="2400" dirty="0"/>
              </a:p>
              <a:p>
                <a:endParaRPr lang="es-CO" sz="2400" dirty="0"/>
              </a:p>
              <a:p>
                <a:endParaRPr lang="es-CO" sz="2400" dirty="0"/>
              </a:p>
              <a:p>
                <a:r>
                  <a:rPr lang="es-CO" sz="2400" dirty="0"/>
                  <a:t>Distancia de las medias</a:t>
                </a:r>
              </a:p>
              <a:p>
                <a:pPr/>
                <a14:m>
                  <m:oMathPara xmlns:m="http://schemas.openxmlformats.org/officeDocument/2006/math">
                    <m:oMathParaPr>
                      <m:jc m:val="centerGroup"/>
                    </m:oMathParaPr>
                    <m:oMath xmlns:m="http://schemas.openxmlformats.org/officeDocument/2006/math">
                      <m:sSup>
                        <m:sSupPr>
                          <m:ctrlPr>
                            <a:rPr lang="pl-PL" sz="2400" i="1" dirty="0" smtClean="0">
                              <a:latin typeface="Cambria Math" panose="02040503050406030204" pitchFamily="18" charset="0"/>
                            </a:rPr>
                          </m:ctrlPr>
                        </m:sSupPr>
                        <m:e>
                          <m:d>
                            <m:dPr>
                              <m:ctrlPr>
                                <a:rPr lang="pl-PL" sz="2400" i="1" dirty="0" smtClean="0">
                                  <a:latin typeface="Cambria Math" panose="02040503050406030204" pitchFamily="18" charset="0"/>
                                </a:rPr>
                              </m:ctrlPr>
                            </m:dPr>
                            <m:e>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2</m:t>
                                  </m:r>
                                </m:sub>
                              </m:sSub>
                              <m:r>
                                <a:rPr lang="pl-PL" sz="2400" i="1" dirty="0" smtClean="0">
                                  <a:latin typeface="Cambria Math" panose="02040503050406030204" pitchFamily="18" charset="0"/>
                                </a:rPr>
                                <m:t>−</m:t>
                              </m:r>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1</m:t>
                                  </m:r>
                                </m:sub>
                              </m:sSub>
                            </m:e>
                          </m:d>
                        </m:e>
                        <m:sup>
                          <m:r>
                            <a:rPr lang="pl-PL" sz="2400" i="1" dirty="0" smtClean="0">
                              <a:latin typeface="Cambria Math" panose="02040503050406030204" pitchFamily="18" charset="0"/>
                            </a:rPr>
                            <m:t> 2</m:t>
                          </m:r>
                        </m:sup>
                      </m:sSup>
                      <m:r>
                        <a:rPr lang="pl-PL" sz="2400" i="1" dirty="0" smtClean="0">
                          <a:latin typeface="Cambria Math" panose="02040503050406030204" pitchFamily="18" charset="0"/>
                        </a:rPr>
                        <m:t>=(</m:t>
                      </m:r>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1</m:t>
                          </m:r>
                        </m:sub>
                      </m:sSub>
                      <m:r>
                        <a:rPr lang="pl-PL" sz="2400" i="1" dirty="0" smtClean="0">
                          <a:latin typeface="Cambria Math" panose="02040503050406030204" pitchFamily="18" charset="0"/>
                        </a:rPr>
                        <m:t>−</m:t>
                      </m:r>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2</m:t>
                          </m:r>
                        </m:sub>
                      </m:sSub>
                      <m:r>
                        <a:rPr lang="pl-PL" sz="2400" i="1" dirty="0" smtClean="0">
                          <a:latin typeface="Cambria Math" panose="02040503050406030204" pitchFamily="18" charset="0"/>
                        </a:rPr>
                        <m:t>)(</m:t>
                      </m:r>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1</m:t>
                          </m:r>
                        </m:sub>
                      </m:sSub>
                      <m:r>
                        <a:rPr lang="pl-PL" sz="2400" i="1" dirty="0" smtClean="0">
                          <a:latin typeface="Cambria Math" panose="02040503050406030204" pitchFamily="18" charset="0"/>
                        </a:rPr>
                        <m:t>−</m:t>
                      </m:r>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2</m:t>
                          </m:r>
                        </m:sub>
                      </m:sSub>
                      <m:r>
                        <a:rPr lang="pl-PL" sz="2400" i="1" dirty="0" smtClean="0">
                          <a:latin typeface="Cambria Math" panose="02040503050406030204" pitchFamily="18" charset="0"/>
                        </a:rPr>
                        <m:t>)</m:t>
                      </m:r>
                    </m:oMath>
                  </m:oMathPara>
                </a14:m>
                <a:endParaRPr lang="es-CO"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pl-PL" sz="2400" i="1" dirty="0" smtClean="0">
                              <a:latin typeface="Cambria Math" panose="02040503050406030204" pitchFamily="18" charset="0"/>
                            </a:rPr>
                          </m:ctrlPr>
                        </m:sSupPr>
                        <m:e>
                          <m:d>
                            <m:dPr>
                              <m:ctrlPr>
                                <a:rPr lang="pl-PL" sz="2400" i="1" dirty="0" smtClean="0">
                                  <a:latin typeface="Cambria Math" panose="02040503050406030204" pitchFamily="18" charset="0"/>
                                </a:rPr>
                              </m:ctrlPr>
                            </m:dPr>
                            <m:e>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2</m:t>
                                  </m:r>
                                </m:sub>
                              </m:sSub>
                              <m:r>
                                <a:rPr lang="pl-PL" sz="2400" i="1" dirty="0" smtClean="0">
                                  <a:latin typeface="Cambria Math" panose="02040503050406030204" pitchFamily="18" charset="0"/>
                                </a:rPr>
                                <m:t>−</m:t>
                              </m:r>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1</m:t>
                                  </m:r>
                                </m:sub>
                              </m:sSub>
                            </m:e>
                          </m:d>
                        </m:e>
                        <m:sup>
                          <m:r>
                            <a:rPr lang="pl-PL" sz="2400" i="1" dirty="0" smtClean="0">
                              <a:latin typeface="Cambria Math" panose="02040503050406030204" pitchFamily="18" charset="0"/>
                            </a:rPr>
                            <m:t>2</m:t>
                          </m:r>
                        </m:sup>
                      </m:sSup>
                      <m:r>
                        <a:rPr lang="pl-PL" sz="2400" i="1" dirty="0" smtClean="0">
                          <a:latin typeface="Cambria Math" panose="02040503050406030204" pitchFamily="18" charset="0"/>
                        </a:rPr>
                        <m:t>=</m:t>
                      </m:r>
                      <m:d>
                        <m:dPr>
                          <m:ctrlPr>
                            <a:rPr lang="pl-PL" sz="2400" b="1" i="1" dirty="0" smtClean="0">
                              <a:latin typeface="Cambria Math" panose="02040503050406030204" pitchFamily="18" charset="0"/>
                            </a:rPr>
                          </m:ctrlPr>
                        </m:dPr>
                        <m:e>
                          <m:sSup>
                            <m:sSupPr>
                              <m:ctrlPr>
                                <a:rPr lang="pl-PL" sz="2400" b="1" i="1" dirty="0" smtClean="0">
                                  <a:latin typeface="Cambria Math" panose="02040503050406030204" pitchFamily="18" charset="0"/>
                                </a:rPr>
                              </m:ctrlPr>
                            </m:sSupPr>
                            <m:e>
                              <m:r>
                                <a:rPr lang="pl-PL" sz="2400" b="1" i="1" dirty="0" smtClean="0">
                                  <a:latin typeface="Cambria Math" panose="02040503050406030204" pitchFamily="18" charset="0"/>
                                </a:rPr>
                                <m:t>𝒘</m:t>
                              </m:r>
                            </m:e>
                            <m:sup>
                              <m:r>
                                <a:rPr lang="pl-PL" sz="2400" b="1" i="1" dirty="0" smtClean="0">
                                  <a:latin typeface="Cambria Math" panose="02040503050406030204" pitchFamily="18" charset="0"/>
                                </a:rPr>
                                <m:t>𝑻</m:t>
                              </m:r>
                            </m:sup>
                          </m:sSup>
                          <m:sSub>
                            <m:sSubPr>
                              <m:ctrlPr>
                                <a:rPr lang="es-CO" sz="2400" b="1" i="1" dirty="0" smtClean="0">
                                  <a:latin typeface="Cambria Math" panose="02040503050406030204" pitchFamily="18" charset="0"/>
                                </a:rPr>
                              </m:ctrlPr>
                            </m:sSubPr>
                            <m:e>
                              <m:r>
                                <a:rPr lang="es-CO" sz="2400" b="1" i="1" dirty="0" smtClean="0">
                                  <a:latin typeface="Cambria Math" panose="02040503050406030204" pitchFamily="18" charset="0"/>
                                </a:rPr>
                                <m:t>𝝁</m:t>
                              </m:r>
                            </m:e>
                            <m:sub>
                              <m:r>
                                <a:rPr lang="es-CO" sz="2400" b="1" i="1" dirty="0" smtClean="0">
                                  <a:latin typeface="Cambria Math" panose="02040503050406030204" pitchFamily="18" charset="0"/>
                                </a:rPr>
                                <m:t>𝟏</m:t>
                              </m:r>
                            </m:sub>
                          </m:sSub>
                          <m:r>
                            <a:rPr lang="pl-PL" sz="2400" b="1" i="1" dirty="0" smtClean="0">
                              <a:latin typeface="Cambria Math" panose="02040503050406030204" pitchFamily="18" charset="0"/>
                            </a:rPr>
                            <m:t>−</m:t>
                          </m:r>
                          <m:sSup>
                            <m:sSupPr>
                              <m:ctrlPr>
                                <a:rPr lang="pl-PL" sz="2400" b="1" i="1" dirty="0" smtClean="0">
                                  <a:latin typeface="Cambria Math" panose="02040503050406030204" pitchFamily="18" charset="0"/>
                                </a:rPr>
                              </m:ctrlPr>
                            </m:sSupPr>
                            <m:e>
                              <m:r>
                                <a:rPr lang="pl-PL" sz="2400" b="1" i="1" dirty="0" smtClean="0">
                                  <a:latin typeface="Cambria Math" panose="02040503050406030204" pitchFamily="18" charset="0"/>
                                </a:rPr>
                                <m:t>𝒘</m:t>
                              </m:r>
                            </m:e>
                            <m:sup>
                              <m:r>
                                <a:rPr lang="pl-PL" sz="2400" b="1" i="1" dirty="0" smtClean="0">
                                  <a:latin typeface="Cambria Math" panose="02040503050406030204" pitchFamily="18" charset="0"/>
                                </a:rPr>
                                <m:t>𝑻</m:t>
                              </m:r>
                            </m:sup>
                          </m:sSup>
                          <m:sSub>
                            <m:sSubPr>
                              <m:ctrlPr>
                                <a:rPr lang="es-CO" sz="2400" b="1" i="1" dirty="0" smtClean="0">
                                  <a:latin typeface="Cambria Math" panose="02040503050406030204" pitchFamily="18" charset="0"/>
                                </a:rPr>
                              </m:ctrlPr>
                            </m:sSubPr>
                            <m:e>
                              <m:r>
                                <a:rPr lang="es-CO" sz="2400" b="1" i="1" dirty="0" smtClean="0">
                                  <a:latin typeface="Cambria Math" panose="02040503050406030204" pitchFamily="18" charset="0"/>
                                </a:rPr>
                                <m:t>𝝁</m:t>
                              </m:r>
                            </m:e>
                            <m:sub>
                              <m:r>
                                <a:rPr lang="es-CO" sz="2400" b="1" i="1" dirty="0" smtClean="0">
                                  <a:latin typeface="Cambria Math" panose="02040503050406030204" pitchFamily="18" charset="0"/>
                                </a:rPr>
                                <m:t>𝟐</m:t>
                              </m:r>
                            </m:sub>
                          </m:sSub>
                        </m:e>
                      </m:d>
                      <m:d>
                        <m:dPr>
                          <m:ctrlPr>
                            <a:rPr lang="pl-PL" sz="2400" b="1" i="1" dirty="0" smtClean="0">
                              <a:latin typeface="Cambria Math" panose="02040503050406030204" pitchFamily="18" charset="0"/>
                            </a:rPr>
                          </m:ctrlPr>
                        </m:dPr>
                        <m:e>
                          <m:sSubSup>
                            <m:sSubSupPr>
                              <m:ctrlPr>
                                <a:rPr lang="es-CO" sz="2400" b="1" i="1" dirty="0" smtClean="0">
                                  <a:latin typeface="Cambria Math" panose="02040503050406030204" pitchFamily="18" charset="0"/>
                                </a:rPr>
                              </m:ctrlPr>
                            </m:sSubSupPr>
                            <m:e>
                              <m:r>
                                <a:rPr lang="es-CO" sz="2400" b="1" i="1" dirty="0" smtClean="0">
                                  <a:latin typeface="Cambria Math" panose="02040503050406030204" pitchFamily="18" charset="0"/>
                                </a:rPr>
                                <m:t>𝝁</m:t>
                              </m:r>
                            </m:e>
                            <m:sub>
                              <m:r>
                                <a:rPr lang="es-CO" sz="2400" b="1" i="1" dirty="0" smtClean="0">
                                  <a:latin typeface="Cambria Math" panose="02040503050406030204" pitchFamily="18" charset="0"/>
                                </a:rPr>
                                <m:t>𝟏</m:t>
                              </m:r>
                            </m:sub>
                            <m:sup>
                              <m:r>
                                <a:rPr lang="es-CO" sz="2400" b="1" i="1" dirty="0" smtClean="0">
                                  <a:latin typeface="Cambria Math" panose="02040503050406030204" pitchFamily="18" charset="0"/>
                                </a:rPr>
                                <m:t>𝑻</m:t>
                              </m:r>
                            </m:sup>
                          </m:sSubSup>
                          <m:r>
                            <a:rPr lang="es-CO" sz="2400" b="1" i="1" dirty="0" smtClean="0">
                              <a:latin typeface="Cambria Math" panose="02040503050406030204" pitchFamily="18" charset="0"/>
                            </a:rPr>
                            <m:t>𝒘</m:t>
                          </m:r>
                          <m:r>
                            <a:rPr lang="pl-PL" sz="2400" b="1" i="1" dirty="0">
                              <a:latin typeface="Cambria Math" panose="02040503050406030204" pitchFamily="18" charset="0"/>
                            </a:rPr>
                            <m:t>−</m:t>
                          </m:r>
                          <m:sSubSup>
                            <m:sSubSupPr>
                              <m:ctrlPr>
                                <a:rPr lang="es-CO" sz="2400" b="1" i="1" dirty="0" smtClean="0">
                                  <a:latin typeface="Cambria Math" panose="02040503050406030204" pitchFamily="18" charset="0"/>
                                </a:rPr>
                              </m:ctrlPr>
                            </m:sSubSupPr>
                            <m:e>
                              <m:r>
                                <a:rPr lang="es-CO" sz="2400" b="1" i="1" dirty="0">
                                  <a:latin typeface="Cambria Math" panose="02040503050406030204" pitchFamily="18" charset="0"/>
                                </a:rPr>
                                <m:t>𝝁</m:t>
                              </m:r>
                            </m:e>
                            <m:sub>
                              <m:r>
                                <a:rPr lang="es-CO" sz="2400" b="1" i="1" dirty="0">
                                  <a:latin typeface="Cambria Math" panose="02040503050406030204" pitchFamily="18" charset="0"/>
                                </a:rPr>
                                <m:t>𝟐</m:t>
                              </m:r>
                            </m:sub>
                            <m:sup>
                              <m:r>
                                <a:rPr lang="es-CO" sz="2400" b="1" i="1" dirty="0" smtClean="0">
                                  <a:latin typeface="Cambria Math" panose="02040503050406030204" pitchFamily="18" charset="0"/>
                                </a:rPr>
                                <m:t>𝑻</m:t>
                              </m:r>
                            </m:sup>
                          </m:sSubSup>
                          <m:r>
                            <a:rPr lang="es-CO" sz="2400" b="1" i="1" dirty="0" smtClean="0">
                              <a:latin typeface="Cambria Math" panose="02040503050406030204" pitchFamily="18" charset="0"/>
                            </a:rPr>
                            <m:t>𝒘</m:t>
                          </m:r>
                        </m:e>
                      </m:d>
                    </m:oMath>
                  </m:oMathPara>
                </a14:m>
                <a:endParaRPr lang="es-CO"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pl-PL" sz="2400" i="1" dirty="0" smtClean="0">
                              <a:latin typeface="Cambria Math" panose="02040503050406030204" pitchFamily="18" charset="0"/>
                            </a:rPr>
                          </m:ctrlPr>
                        </m:sSupPr>
                        <m:e>
                          <m:d>
                            <m:dPr>
                              <m:ctrlPr>
                                <a:rPr lang="pl-PL" sz="2400" i="1" dirty="0" smtClean="0">
                                  <a:latin typeface="Cambria Math" panose="02040503050406030204" pitchFamily="18" charset="0"/>
                                </a:rPr>
                              </m:ctrlPr>
                            </m:dPr>
                            <m:e>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2</m:t>
                                  </m:r>
                                </m:sub>
                              </m:sSub>
                              <m:r>
                                <a:rPr lang="pl-PL" sz="2400" i="1" dirty="0" smtClean="0">
                                  <a:latin typeface="Cambria Math" panose="02040503050406030204" pitchFamily="18" charset="0"/>
                                </a:rPr>
                                <m:t>−</m:t>
                              </m:r>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1</m:t>
                                  </m:r>
                                </m:sub>
                              </m:sSub>
                            </m:e>
                          </m:d>
                        </m:e>
                        <m:sup>
                          <m:r>
                            <a:rPr lang="pl-PL" sz="2400" i="1" dirty="0" smtClean="0">
                              <a:latin typeface="Cambria Math" panose="02040503050406030204" pitchFamily="18" charset="0"/>
                            </a:rPr>
                            <m:t>2</m:t>
                          </m:r>
                        </m:sup>
                      </m:sSup>
                      <m:r>
                        <a:rPr lang="pl-PL" sz="2400" i="1" dirty="0" smtClean="0">
                          <a:latin typeface="Cambria Math" panose="02040503050406030204" pitchFamily="18" charset="0"/>
                        </a:rPr>
                        <m:t>=</m:t>
                      </m:r>
                      <m:sSup>
                        <m:sSupPr>
                          <m:ctrlPr>
                            <a:rPr lang="es-CO" sz="2400" b="1" i="1" dirty="0" smtClean="0">
                              <a:latin typeface="Cambria Math" panose="02040503050406030204" pitchFamily="18" charset="0"/>
                            </a:rPr>
                          </m:ctrlPr>
                        </m:sSupPr>
                        <m:e>
                          <m:r>
                            <a:rPr lang="es-CO" sz="2400" b="1" i="1" dirty="0" smtClean="0">
                              <a:latin typeface="Cambria Math" panose="02040503050406030204" pitchFamily="18" charset="0"/>
                            </a:rPr>
                            <m:t>𝒘</m:t>
                          </m:r>
                        </m:e>
                        <m:sup>
                          <m:r>
                            <a:rPr lang="es-CO" sz="2400" b="1" i="1" dirty="0" smtClean="0">
                              <a:latin typeface="Cambria Math" panose="02040503050406030204" pitchFamily="18" charset="0"/>
                            </a:rPr>
                            <m:t>𝑻</m:t>
                          </m:r>
                        </m:sup>
                      </m:sSup>
                      <m:d>
                        <m:dPr>
                          <m:ctrlPr>
                            <a:rPr lang="pl-PL" sz="2400" b="1" i="1" dirty="0" smtClean="0">
                              <a:latin typeface="Cambria Math" panose="02040503050406030204" pitchFamily="18" charset="0"/>
                            </a:rPr>
                          </m:ctrlPr>
                        </m:dPr>
                        <m:e>
                          <m:sSub>
                            <m:sSubPr>
                              <m:ctrlPr>
                                <a:rPr lang="es-CO" sz="2400" b="1" i="1" dirty="0" smtClean="0">
                                  <a:latin typeface="Cambria Math" panose="02040503050406030204" pitchFamily="18" charset="0"/>
                                </a:rPr>
                              </m:ctrlPr>
                            </m:sSubPr>
                            <m:e>
                              <m:r>
                                <a:rPr lang="es-CO" sz="2400" b="1" i="1" dirty="0" smtClean="0">
                                  <a:latin typeface="Cambria Math" panose="02040503050406030204" pitchFamily="18" charset="0"/>
                                </a:rPr>
                                <m:t>𝝁</m:t>
                              </m:r>
                            </m:e>
                            <m:sub>
                              <m:r>
                                <a:rPr lang="es-CO" sz="2400" b="1" i="1" dirty="0" smtClean="0">
                                  <a:latin typeface="Cambria Math" panose="02040503050406030204" pitchFamily="18" charset="0"/>
                                </a:rPr>
                                <m:t>𝟏</m:t>
                              </m:r>
                            </m:sub>
                          </m:sSub>
                          <m:r>
                            <a:rPr lang="pl-PL" sz="2400" b="1" i="1" dirty="0" smtClean="0">
                              <a:latin typeface="Cambria Math" panose="02040503050406030204" pitchFamily="18" charset="0"/>
                            </a:rPr>
                            <m:t>−</m:t>
                          </m:r>
                          <m:sSub>
                            <m:sSubPr>
                              <m:ctrlPr>
                                <a:rPr lang="es-CO" sz="2400" b="1" i="1" dirty="0" smtClean="0">
                                  <a:latin typeface="Cambria Math" panose="02040503050406030204" pitchFamily="18" charset="0"/>
                                </a:rPr>
                              </m:ctrlPr>
                            </m:sSubPr>
                            <m:e>
                              <m:r>
                                <a:rPr lang="es-CO" sz="2400" b="1" i="1" dirty="0" smtClean="0">
                                  <a:latin typeface="Cambria Math" panose="02040503050406030204" pitchFamily="18" charset="0"/>
                                </a:rPr>
                                <m:t>𝝁</m:t>
                              </m:r>
                            </m:e>
                            <m:sub>
                              <m:r>
                                <a:rPr lang="es-CO" sz="2400" b="1" i="1" dirty="0" smtClean="0">
                                  <a:latin typeface="Cambria Math" panose="02040503050406030204" pitchFamily="18" charset="0"/>
                                </a:rPr>
                                <m:t>𝟐</m:t>
                              </m:r>
                            </m:sub>
                          </m:sSub>
                        </m:e>
                      </m:d>
                      <m:d>
                        <m:dPr>
                          <m:ctrlPr>
                            <a:rPr lang="pl-PL" sz="2400" b="1" i="1" dirty="0" smtClean="0">
                              <a:latin typeface="Cambria Math" panose="02040503050406030204" pitchFamily="18" charset="0"/>
                            </a:rPr>
                          </m:ctrlPr>
                        </m:dPr>
                        <m:e>
                          <m:sSub>
                            <m:sSubPr>
                              <m:ctrlPr>
                                <a:rPr lang="es-CO" sz="2400" b="1" i="1" dirty="0">
                                  <a:latin typeface="Cambria Math" panose="02040503050406030204" pitchFamily="18" charset="0"/>
                                </a:rPr>
                              </m:ctrlPr>
                            </m:sSubPr>
                            <m:e>
                              <m:r>
                                <a:rPr lang="es-CO" sz="2400" b="1" i="1" dirty="0">
                                  <a:latin typeface="Cambria Math" panose="02040503050406030204" pitchFamily="18" charset="0"/>
                                </a:rPr>
                                <m:t>𝝁</m:t>
                              </m:r>
                            </m:e>
                            <m:sub>
                              <m:r>
                                <a:rPr lang="es-CO" sz="2400" b="1" i="1" dirty="0">
                                  <a:latin typeface="Cambria Math" panose="02040503050406030204" pitchFamily="18" charset="0"/>
                                </a:rPr>
                                <m:t>𝟏</m:t>
                              </m:r>
                            </m:sub>
                          </m:sSub>
                          <m:r>
                            <a:rPr lang="pl-PL" sz="2400" b="1" i="1" dirty="0">
                              <a:latin typeface="Cambria Math" panose="02040503050406030204" pitchFamily="18" charset="0"/>
                            </a:rPr>
                            <m:t>−</m:t>
                          </m:r>
                          <m:sSub>
                            <m:sSubPr>
                              <m:ctrlPr>
                                <a:rPr lang="es-CO" sz="2400" b="1" i="1" dirty="0">
                                  <a:latin typeface="Cambria Math" panose="02040503050406030204" pitchFamily="18" charset="0"/>
                                </a:rPr>
                              </m:ctrlPr>
                            </m:sSubPr>
                            <m:e>
                              <m:r>
                                <a:rPr lang="es-CO" sz="2400" b="1" i="1" dirty="0">
                                  <a:latin typeface="Cambria Math" panose="02040503050406030204" pitchFamily="18" charset="0"/>
                                </a:rPr>
                                <m:t>𝝁</m:t>
                              </m:r>
                            </m:e>
                            <m:sub>
                              <m:r>
                                <a:rPr lang="es-CO" sz="2400" b="1" i="1" dirty="0">
                                  <a:latin typeface="Cambria Math" panose="02040503050406030204" pitchFamily="18" charset="0"/>
                                </a:rPr>
                                <m:t>𝟐</m:t>
                              </m:r>
                            </m:sub>
                          </m:sSub>
                        </m:e>
                      </m:d>
                      <m:r>
                        <a:rPr lang="es-CO" sz="2400" b="1" i="1" dirty="0" smtClean="0">
                          <a:latin typeface="Cambria Math" panose="02040503050406030204" pitchFamily="18" charset="0"/>
                        </a:rPr>
                        <m:t>𝒘</m:t>
                      </m:r>
                    </m:oMath>
                  </m:oMathPara>
                </a14:m>
                <a:endParaRPr lang="es-CO"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pl-PL" sz="2400" i="1" dirty="0" smtClean="0">
                              <a:latin typeface="Cambria Math" panose="02040503050406030204" pitchFamily="18" charset="0"/>
                            </a:rPr>
                          </m:ctrlPr>
                        </m:sSupPr>
                        <m:e>
                          <m:d>
                            <m:dPr>
                              <m:ctrlPr>
                                <a:rPr lang="pl-PL" sz="2400" i="1" dirty="0" smtClean="0">
                                  <a:latin typeface="Cambria Math" panose="02040503050406030204" pitchFamily="18" charset="0"/>
                                </a:rPr>
                              </m:ctrlPr>
                            </m:dPr>
                            <m:e>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2</m:t>
                                  </m:r>
                                </m:sub>
                              </m:sSub>
                              <m:r>
                                <a:rPr lang="pl-PL" sz="2400" i="1" dirty="0" smtClean="0">
                                  <a:latin typeface="Cambria Math" panose="02040503050406030204" pitchFamily="18" charset="0"/>
                                </a:rPr>
                                <m:t>−</m:t>
                              </m:r>
                              <m:sSub>
                                <m:sSubPr>
                                  <m:ctrlPr>
                                    <a:rPr lang="pl-PL" sz="2400" i="1" dirty="0" smtClean="0">
                                      <a:latin typeface="Cambria Math" panose="02040503050406030204" pitchFamily="18" charset="0"/>
                                    </a:rPr>
                                  </m:ctrlPr>
                                </m:sSubPr>
                                <m:e>
                                  <m:r>
                                    <a:rPr lang="pl-PL" sz="2400" i="1" dirty="0" smtClean="0">
                                      <a:latin typeface="Cambria Math" panose="02040503050406030204" pitchFamily="18" charset="0"/>
                                    </a:rPr>
                                    <m:t>𝑚</m:t>
                                  </m:r>
                                </m:e>
                                <m:sub>
                                  <m:r>
                                    <a:rPr lang="pl-PL" sz="2400" i="1" dirty="0" smtClean="0">
                                      <a:latin typeface="Cambria Math" panose="02040503050406030204" pitchFamily="18" charset="0"/>
                                    </a:rPr>
                                    <m:t>1</m:t>
                                  </m:r>
                                </m:sub>
                              </m:sSub>
                            </m:e>
                          </m:d>
                        </m:e>
                        <m:sup>
                          <m:r>
                            <a:rPr lang="pl-PL" sz="2400" i="1" dirty="0" smtClean="0">
                              <a:latin typeface="Cambria Math" panose="02040503050406030204" pitchFamily="18" charset="0"/>
                            </a:rPr>
                            <m:t>2</m:t>
                          </m:r>
                        </m:sup>
                      </m:sSup>
                      <m:r>
                        <a:rPr lang="pl-PL" sz="2400" i="1" dirty="0" smtClean="0">
                          <a:latin typeface="Cambria Math" panose="02040503050406030204" pitchFamily="18" charset="0"/>
                        </a:rPr>
                        <m:t>=</m:t>
                      </m:r>
                      <m:sSup>
                        <m:sSupPr>
                          <m:ctrlPr>
                            <a:rPr lang="es-CO" sz="2400" b="1" i="1" dirty="0" smtClean="0">
                              <a:latin typeface="Cambria Math" panose="02040503050406030204" pitchFamily="18" charset="0"/>
                            </a:rPr>
                          </m:ctrlPr>
                        </m:sSupPr>
                        <m:e>
                          <m:r>
                            <a:rPr lang="es-CO" sz="2400" b="1" i="1" dirty="0" smtClean="0">
                              <a:latin typeface="Cambria Math" panose="02040503050406030204" pitchFamily="18" charset="0"/>
                            </a:rPr>
                            <m:t>𝒘</m:t>
                          </m:r>
                        </m:e>
                        <m:sup>
                          <m:r>
                            <a:rPr lang="es-CO" sz="2400" b="1" i="1" dirty="0" smtClean="0">
                              <a:latin typeface="Cambria Math" panose="02040503050406030204" pitchFamily="18" charset="0"/>
                            </a:rPr>
                            <m:t>𝑻</m:t>
                          </m:r>
                        </m:sup>
                      </m:sSup>
                      <m:sSub>
                        <m:sSubPr>
                          <m:ctrlPr>
                            <a:rPr lang="es-CO" sz="2400" b="1" i="1" dirty="0" smtClean="0">
                              <a:latin typeface="Cambria Math" panose="02040503050406030204" pitchFamily="18" charset="0"/>
                            </a:rPr>
                          </m:ctrlPr>
                        </m:sSubPr>
                        <m:e>
                          <m:r>
                            <a:rPr lang="es-CO" sz="2400" b="1" i="1" dirty="0" smtClean="0">
                              <a:latin typeface="Cambria Math" panose="02040503050406030204" pitchFamily="18" charset="0"/>
                            </a:rPr>
                            <m:t>𝑺</m:t>
                          </m:r>
                        </m:e>
                        <m:sub>
                          <m:r>
                            <a:rPr lang="es-CO" sz="2400" b="1" i="1" dirty="0" smtClean="0">
                              <a:latin typeface="Cambria Math" panose="02040503050406030204" pitchFamily="18" charset="0"/>
                            </a:rPr>
                            <m:t>𝑩</m:t>
                          </m:r>
                        </m:sub>
                      </m:sSub>
                      <m:r>
                        <a:rPr lang="es-CO" sz="2400" b="1" i="1" dirty="0" smtClean="0">
                          <a:latin typeface="Cambria Math" panose="02040503050406030204" pitchFamily="18" charset="0"/>
                        </a:rPr>
                        <m:t>𝒘</m:t>
                      </m:r>
                    </m:oMath>
                  </m:oMathPara>
                </a14:m>
                <a:endParaRPr lang="es-CO" sz="2400" b="1" i="1" dirty="0">
                  <a:latin typeface="Cambria Math" panose="02040503050406030204" pitchFamily="18" charset="0"/>
                </a:endParaRPr>
              </a:p>
              <a:p>
                <a:endParaRPr lang="es-CO" sz="2400" b="1" i="1" dirty="0">
                  <a:latin typeface="Cambria Math" panose="02040503050406030204" pitchFamily="18" charset="0"/>
                </a:endParaRPr>
              </a:p>
              <a:p>
                <a:r>
                  <a:rPr lang="es-CO" sz="2400" dirty="0">
                    <a:latin typeface="Cambria Math" panose="02040503050406030204" pitchFamily="18" charset="0"/>
                  </a:rPr>
                  <a:t> Con </a:t>
                </a:r>
                <a14:m>
                  <m:oMath xmlns:m="http://schemas.openxmlformats.org/officeDocument/2006/math">
                    <m:sSub>
                      <m:sSubPr>
                        <m:ctrlPr>
                          <a:rPr lang="es-CO" sz="2400" b="1" i="1" smtClean="0">
                            <a:latin typeface="Cambria Math" panose="02040503050406030204" pitchFamily="18" charset="0"/>
                          </a:rPr>
                        </m:ctrlPr>
                      </m:sSubPr>
                      <m:e>
                        <m:r>
                          <a:rPr lang="es-CO" sz="2400" b="1" i="1" smtClean="0">
                            <a:latin typeface="Cambria Math" panose="02040503050406030204" pitchFamily="18" charset="0"/>
                          </a:rPr>
                          <m:t>𝑺</m:t>
                        </m:r>
                      </m:e>
                      <m:sub>
                        <m:r>
                          <a:rPr lang="es-CO" sz="2400" b="0" i="1" smtClean="0">
                            <a:latin typeface="Cambria Math" panose="02040503050406030204" pitchFamily="18" charset="0"/>
                          </a:rPr>
                          <m:t>𝐵</m:t>
                        </m:r>
                      </m:sub>
                    </m:sSub>
                    <m:r>
                      <a:rPr lang="es-CO" sz="2400" b="1" i="1" smtClean="0">
                        <a:latin typeface="Cambria Math" panose="02040503050406030204" pitchFamily="18" charset="0"/>
                      </a:rPr>
                      <m:t>=</m:t>
                    </m:r>
                    <m:d>
                      <m:dPr>
                        <m:ctrlPr>
                          <a:rPr lang="es-CO" sz="2400" b="1" i="1" smtClean="0">
                            <a:latin typeface="Cambria Math" panose="02040503050406030204" pitchFamily="18" charset="0"/>
                          </a:rPr>
                        </m:ctrlPr>
                      </m:dPr>
                      <m:e>
                        <m:sSub>
                          <m:sSubPr>
                            <m:ctrlPr>
                              <a:rPr lang="es-CO" sz="2400" b="1" i="1" smtClean="0">
                                <a:latin typeface="Cambria Math" panose="02040503050406030204" pitchFamily="18" charset="0"/>
                              </a:rPr>
                            </m:ctrlPr>
                          </m:sSubPr>
                          <m:e>
                            <m:r>
                              <a:rPr lang="es-CO" sz="2400" b="1" i="1" smtClean="0">
                                <a:latin typeface="Cambria Math" panose="02040503050406030204" pitchFamily="18" charset="0"/>
                              </a:rPr>
                              <m:t>𝝁</m:t>
                            </m:r>
                          </m:e>
                          <m:sub>
                            <m:r>
                              <a:rPr lang="es-CO" sz="2400" b="1" i="1" smtClean="0">
                                <a:latin typeface="Cambria Math" panose="02040503050406030204" pitchFamily="18" charset="0"/>
                              </a:rPr>
                              <m:t>𝟏</m:t>
                            </m:r>
                          </m:sub>
                        </m:sSub>
                        <m:r>
                          <a:rPr lang="es-CO" sz="2400" b="1" i="1" smtClean="0">
                            <a:latin typeface="Cambria Math" panose="02040503050406030204" pitchFamily="18" charset="0"/>
                          </a:rPr>
                          <m:t>−</m:t>
                        </m:r>
                        <m:sSub>
                          <m:sSubPr>
                            <m:ctrlPr>
                              <a:rPr lang="es-CO" sz="2400" b="1" i="1" smtClean="0">
                                <a:latin typeface="Cambria Math" panose="02040503050406030204" pitchFamily="18" charset="0"/>
                              </a:rPr>
                            </m:ctrlPr>
                          </m:sSubPr>
                          <m:e>
                            <m:r>
                              <a:rPr lang="es-CO" sz="2400" b="1" i="1" smtClean="0">
                                <a:latin typeface="Cambria Math" panose="02040503050406030204" pitchFamily="18" charset="0"/>
                              </a:rPr>
                              <m:t>𝝁</m:t>
                            </m:r>
                          </m:e>
                          <m:sub>
                            <m:r>
                              <a:rPr lang="es-CO" sz="2400" b="1" i="1" smtClean="0">
                                <a:latin typeface="Cambria Math" panose="02040503050406030204" pitchFamily="18" charset="0"/>
                              </a:rPr>
                              <m:t>𝟐</m:t>
                            </m:r>
                          </m:sub>
                        </m:sSub>
                      </m:e>
                    </m:d>
                    <m:sSup>
                      <m:sSupPr>
                        <m:ctrlPr>
                          <a:rPr lang="es-CO" sz="2400" b="1" i="1" smtClean="0">
                            <a:latin typeface="Cambria Math" panose="02040503050406030204" pitchFamily="18" charset="0"/>
                          </a:rPr>
                        </m:ctrlPr>
                      </m:sSupPr>
                      <m:e>
                        <m:d>
                          <m:dPr>
                            <m:ctrlPr>
                              <a:rPr lang="es-CO" sz="2400" b="1" i="1" smtClean="0">
                                <a:latin typeface="Cambria Math" panose="02040503050406030204" pitchFamily="18" charset="0"/>
                              </a:rPr>
                            </m:ctrlPr>
                          </m:dPr>
                          <m:e>
                            <m:sSub>
                              <m:sSubPr>
                                <m:ctrlPr>
                                  <a:rPr lang="es-CO" sz="2400" b="1" i="1" smtClean="0">
                                    <a:latin typeface="Cambria Math" panose="02040503050406030204" pitchFamily="18" charset="0"/>
                                  </a:rPr>
                                </m:ctrlPr>
                              </m:sSubPr>
                              <m:e>
                                <m:r>
                                  <a:rPr lang="es-CO" sz="2400" b="1" i="1" smtClean="0">
                                    <a:latin typeface="Cambria Math" panose="02040503050406030204" pitchFamily="18" charset="0"/>
                                  </a:rPr>
                                  <m:t>𝝁</m:t>
                                </m:r>
                              </m:e>
                              <m:sub>
                                <m:r>
                                  <a:rPr lang="es-CO" sz="2400" b="1" i="1" smtClean="0">
                                    <a:latin typeface="Cambria Math" panose="02040503050406030204" pitchFamily="18" charset="0"/>
                                  </a:rPr>
                                  <m:t>𝟏</m:t>
                                </m:r>
                              </m:sub>
                            </m:sSub>
                            <m:r>
                              <a:rPr lang="es-CO" sz="2400" b="1" i="1" smtClean="0">
                                <a:latin typeface="Cambria Math" panose="02040503050406030204" pitchFamily="18" charset="0"/>
                              </a:rPr>
                              <m:t>−</m:t>
                            </m:r>
                            <m:sSub>
                              <m:sSubPr>
                                <m:ctrlPr>
                                  <a:rPr lang="es-CO" sz="2400" b="1" i="1" smtClean="0">
                                    <a:latin typeface="Cambria Math" panose="02040503050406030204" pitchFamily="18" charset="0"/>
                                  </a:rPr>
                                </m:ctrlPr>
                              </m:sSubPr>
                              <m:e>
                                <m:r>
                                  <a:rPr lang="es-CO" sz="2400" b="1" i="1" smtClean="0">
                                    <a:latin typeface="Cambria Math" panose="02040503050406030204" pitchFamily="18" charset="0"/>
                                  </a:rPr>
                                  <m:t>𝝁</m:t>
                                </m:r>
                              </m:e>
                              <m:sub>
                                <m:r>
                                  <a:rPr lang="es-CO" sz="2400" b="1" i="1" smtClean="0">
                                    <a:latin typeface="Cambria Math" panose="02040503050406030204" pitchFamily="18" charset="0"/>
                                  </a:rPr>
                                  <m:t>𝟐</m:t>
                                </m:r>
                              </m:sub>
                            </m:sSub>
                          </m:e>
                        </m:d>
                      </m:e>
                      <m:sup>
                        <m:r>
                          <a:rPr lang="es-CO" sz="2400" b="1" i="1" smtClean="0">
                            <a:latin typeface="Cambria Math" panose="02040503050406030204" pitchFamily="18" charset="0"/>
                          </a:rPr>
                          <m:t>𝑻</m:t>
                        </m:r>
                      </m:sup>
                    </m:sSup>
                  </m:oMath>
                </a14:m>
                <a:r>
                  <a:rPr lang="es-CO" sz="2400" b="1" dirty="0">
                    <a:latin typeface="Cambria Math" panose="02040503050406030204" pitchFamily="18" charset="0"/>
                  </a:rPr>
                  <a:t> </a:t>
                </a:r>
                <a:r>
                  <a:rPr lang="es-CO" sz="2400" dirty="0">
                    <a:latin typeface="Cambria Math" panose="02040503050406030204" pitchFamily="18" charset="0"/>
                  </a:rPr>
                  <a:t>(Covarianza </a:t>
                </a:r>
                <a:r>
                  <a:rPr lang="es-CO" sz="2400" dirty="0" err="1">
                    <a:latin typeface="Cambria Math" panose="02040503050406030204" pitchFamily="18" charset="0"/>
                  </a:rPr>
                  <a:t>interclases</a:t>
                </a:r>
                <a:r>
                  <a:rPr lang="es-CO" sz="2400" dirty="0">
                    <a:latin typeface="Cambria Math" panose="02040503050406030204" pitchFamily="18" charset="0"/>
                  </a:rPr>
                  <a:t>)</a:t>
                </a:r>
              </a:p>
              <a:p>
                <a:endParaRPr lang="es-CO" dirty="0">
                  <a:latin typeface="Cambria Math" panose="02040503050406030204" pitchFamily="18" charset="0"/>
                </a:endParaRPr>
              </a:p>
              <a:p>
                <a:endParaRPr lang="es-CO" dirty="0">
                  <a:latin typeface="Cambria Math" panose="02040503050406030204" pitchFamily="18" charset="0"/>
                </a:endParaRPr>
              </a:p>
            </p:txBody>
          </p:sp>
        </mc:Choice>
        <mc:Fallback xmlns="">
          <p:sp>
            <p:nvSpPr>
              <p:cNvPr id="9" name="CuadroTexto 8">
                <a:extLst>
                  <a:ext uri="{FF2B5EF4-FFF2-40B4-BE49-F238E27FC236}">
                    <a16:creationId xmlns:a16="http://schemas.microsoft.com/office/drawing/2014/main" id="{1EABC77A-1E12-0137-076D-22B5720121F0}"/>
                  </a:ext>
                </a:extLst>
              </p:cNvPr>
              <p:cNvSpPr txBox="1">
                <a:spLocks noRot="1" noChangeAspect="1" noMove="1" noResize="1" noEditPoints="1" noAdjustHandles="1" noChangeArrowheads="1" noChangeShapeType="1" noTextEdit="1"/>
              </p:cNvSpPr>
              <p:nvPr/>
            </p:nvSpPr>
            <p:spPr>
              <a:xfrm>
                <a:off x="1360713" y="1458819"/>
                <a:ext cx="9470573" cy="4776116"/>
              </a:xfrm>
              <a:prstGeom prst="rect">
                <a:avLst/>
              </a:prstGeom>
              <a:blipFill>
                <a:blip r:embed="rId5"/>
                <a:stretch>
                  <a:fillRect l="-965" t="-1020"/>
                </a:stretch>
              </a:blipFill>
            </p:spPr>
            <p:txBody>
              <a:bodyPr/>
              <a:lstStyle/>
              <a:p>
                <a:r>
                  <a:rPr lang="es-CO">
                    <a:noFill/>
                  </a:rPr>
                  <a:t> </a:t>
                </a:r>
              </a:p>
            </p:txBody>
          </p:sp>
        </mc:Fallback>
      </mc:AlternateContent>
    </p:spTree>
    <p:extLst>
      <p:ext uri="{BB962C8B-B14F-4D97-AF65-F5344CB8AC3E}">
        <p14:creationId xmlns:p14="http://schemas.microsoft.com/office/powerpoint/2010/main" val="2528228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D7CBC-EF90-3097-E66F-426F40ACE77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111E34-B9B1-FD86-F558-3C32F5F2E233}"/>
              </a:ext>
            </a:extLst>
          </p:cNvPr>
          <p:cNvSpPr>
            <a:spLocks noGrp="1"/>
          </p:cNvSpPr>
          <p:nvPr>
            <p:ph type="title"/>
          </p:nvPr>
        </p:nvSpPr>
        <p:spPr>
          <a:xfrm>
            <a:off x="291353" y="-209644"/>
            <a:ext cx="10515600" cy="1325563"/>
          </a:xfrm>
        </p:spPr>
        <p:txBody>
          <a:bodyPr>
            <a:normAutofit/>
          </a:bodyPr>
          <a:lstStyle/>
          <a:p>
            <a:pPr algn="ctr"/>
            <a:r>
              <a:rPr lang="es-CO" sz="5400" dirty="0">
                <a:solidFill>
                  <a:schemeClr val="accent1">
                    <a:lumMod val="75000"/>
                  </a:schemeClr>
                </a:solidFill>
              </a:rPr>
              <a:t>Por discriminante de Fisher (</a:t>
            </a:r>
            <a:r>
              <a:rPr lang="es-CO" sz="5400" dirty="0" err="1">
                <a:solidFill>
                  <a:schemeClr val="accent1">
                    <a:lumMod val="75000"/>
                  </a:schemeClr>
                </a:solidFill>
              </a:rPr>
              <a:t>ii</a:t>
            </a:r>
            <a:r>
              <a:rPr lang="es-CO" sz="5400" dirty="0">
                <a:solidFill>
                  <a:schemeClr val="accent1">
                    <a:lumMod val="75000"/>
                  </a:schemeClr>
                </a:solidFill>
              </a:rPr>
              <a:t>-B)</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C291233C-1FE4-F17E-DE65-CD8D0C40FBAB}"/>
                  </a:ext>
                </a:extLst>
              </p:cNvPr>
              <p:cNvSpPr txBox="1"/>
              <p:nvPr/>
            </p:nvSpPr>
            <p:spPr>
              <a:xfrm>
                <a:off x="540443" y="671691"/>
                <a:ext cx="5697071" cy="6555641"/>
              </a:xfrm>
              <a:prstGeom prst="rect">
                <a:avLst/>
              </a:prstGeom>
              <a:noFill/>
            </p:spPr>
            <p:txBody>
              <a:bodyPr wrap="square" rtlCol="0">
                <a:spAutoFit/>
              </a:bodyPr>
              <a:lstStyle/>
              <a:p>
                <a:r>
                  <a:rPr lang="es-CO" sz="2400" dirty="0"/>
                  <a:t>La  dispersión dentro de cada clase se estima como la varianza intraclases de los vectores transformados de la clase </a:t>
                </a:r>
                <a14:m>
                  <m:oMath xmlns:m="http://schemas.openxmlformats.org/officeDocument/2006/math">
                    <m:sSub>
                      <m:sSubPr>
                        <m:ctrlPr>
                          <a:rPr lang="es-CO" sz="2400" b="0" i="1" smtClean="0">
                            <a:latin typeface="Cambria Math" panose="02040503050406030204" pitchFamily="18" charset="0"/>
                          </a:rPr>
                        </m:ctrlPr>
                      </m:sSubPr>
                      <m:e>
                        <m:r>
                          <a:rPr lang="es-CO" sz="2400" b="0" i="1" smtClean="0">
                            <a:latin typeface="Cambria Math" panose="02040503050406030204" pitchFamily="18" charset="0"/>
                          </a:rPr>
                          <m:t>𝐶</m:t>
                        </m:r>
                      </m:e>
                      <m:sub>
                        <m:r>
                          <a:rPr lang="es-CO" sz="2400" b="0" i="1" smtClean="0">
                            <a:latin typeface="Cambria Math" panose="02040503050406030204" pitchFamily="18" charset="0"/>
                          </a:rPr>
                          <m:t>𝑘</m:t>
                        </m:r>
                      </m:sub>
                    </m:sSub>
                  </m:oMath>
                </a14:m>
                <a:r>
                  <a:rPr lang="es-CO" sz="2400" dirty="0"/>
                  <a:t> como:</a:t>
                </a:r>
              </a:p>
              <a:p>
                <a:endParaRPr lang="es-CO" sz="2400" dirty="0"/>
              </a:p>
              <a:p>
                <a:endParaRPr lang="es-CO" sz="2400" dirty="0"/>
              </a:p>
              <a:p>
                <a:endParaRPr lang="es-CO" sz="2400" dirty="0"/>
              </a:p>
              <a:p>
                <a:endParaRPr lang="es-CO" sz="2400" dirty="0"/>
              </a:p>
              <a:p>
                <a:endParaRPr lang="es-CO" sz="2400" dirty="0"/>
              </a:p>
              <a:p>
                <a:endParaRPr lang="es-CO" sz="2400" dirty="0"/>
              </a:p>
              <a:p>
                <a:endParaRPr lang="es-CO" sz="2400" dirty="0"/>
              </a:p>
              <a:p>
                <a:endParaRPr lang="es-CO" sz="2400" dirty="0"/>
              </a:p>
              <a:p>
                <a:endParaRPr lang="es-CO" sz="2400" dirty="0"/>
              </a:p>
              <a:p>
                <a:endParaRPr lang="es-CO" sz="2400" dirty="0"/>
              </a:p>
              <a:p>
                <a14:m>
                  <m:oMath xmlns:m="http://schemas.openxmlformats.org/officeDocument/2006/math">
                    <m:sSub>
                      <m:sSubPr>
                        <m:ctrlPr>
                          <a:rPr lang="es-CO" sz="2400" b="1" i="1" smtClean="0">
                            <a:latin typeface="Cambria Math" panose="02040503050406030204" pitchFamily="18" charset="0"/>
                          </a:rPr>
                        </m:ctrlPr>
                      </m:sSubPr>
                      <m:e>
                        <m:r>
                          <a:rPr lang="es-CO" sz="2400" b="1" i="1" smtClean="0">
                            <a:latin typeface="Cambria Math" panose="02040503050406030204" pitchFamily="18" charset="0"/>
                          </a:rPr>
                          <m:t>𝑺</m:t>
                        </m:r>
                      </m:e>
                      <m:sub>
                        <m:r>
                          <a:rPr lang="es-CO" sz="2400" b="0" i="1" smtClean="0">
                            <a:latin typeface="Cambria Math" panose="02040503050406030204" pitchFamily="18" charset="0"/>
                          </a:rPr>
                          <m:t>𝑘</m:t>
                        </m:r>
                      </m:sub>
                    </m:sSub>
                    <m:r>
                      <a:rPr lang="es-CO" sz="2400" b="1" i="1" smtClean="0">
                        <a:latin typeface="Cambria Math" panose="02040503050406030204" pitchFamily="18" charset="0"/>
                      </a:rPr>
                      <m:t>∈</m:t>
                    </m:r>
                    <m:sSup>
                      <m:sSupPr>
                        <m:ctrlPr>
                          <a:rPr lang="es-CO" sz="2400" i="1" smtClean="0">
                            <a:latin typeface="Cambria Math" panose="02040503050406030204" pitchFamily="18" charset="0"/>
                          </a:rPr>
                        </m:ctrlPr>
                      </m:sSupPr>
                      <m:e>
                        <m:r>
                          <a:rPr lang="es-CO" sz="2400" b="0" i="1" smtClean="0">
                            <a:latin typeface="Cambria Math" panose="02040503050406030204" pitchFamily="18" charset="0"/>
                          </a:rPr>
                          <m:t>𝑅</m:t>
                        </m:r>
                      </m:e>
                      <m:sup>
                        <m:r>
                          <a:rPr lang="es-CO" sz="2400" b="0" i="1" smtClean="0">
                            <a:latin typeface="Cambria Math" panose="02040503050406030204" pitchFamily="18" charset="0"/>
                          </a:rPr>
                          <m:t>𝐷𝑥𝐷</m:t>
                        </m:r>
                      </m:sup>
                    </m:sSup>
                  </m:oMath>
                </a14:m>
                <a:r>
                  <a:rPr lang="es-CO" sz="2400" dirty="0"/>
                  <a:t>es la covarianza de la clase k y la varianza total dentro de las clases, será:</a:t>
                </a:r>
              </a:p>
              <a:p>
                <a:endParaRPr lang="es-CO" sz="2400" dirty="0"/>
              </a:p>
              <a:p>
                <a:endParaRPr lang="es-CO" dirty="0">
                  <a:latin typeface="Cambria Math" panose="02040503050406030204" pitchFamily="18" charset="0"/>
                </a:endParaRPr>
              </a:p>
              <a:p>
                <a:endParaRPr lang="es-CO" dirty="0">
                  <a:latin typeface="Cambria Math" panose="02040503050406030204" pitchFamily="18" charset="0"/>
                </a:endParaRPr>
              </a:p>
            </p:txBody>
          </p:sp>
        </mc:Choice>
        <mc:Fallback xmlns="">
          <p:sp>
            <p:nvSpPr>
              <p:cNvPr id="9" name="CuadroTexto 8">
                <a:extLst>
                  <a:ext uri="{FF2B5EF4-FFF2-40B4-BE49-F238E27FC236}">
                    <a16:creationId xmlns:a16="http://schemas.microsoft.com/office/drawing/2014/main" id="{C291233C-1FE4-F17E-DE65-CD8D0C40FBAB}"/>
                  </a:ext>
                </a:extLst>
              </p:cNvPr>
              <p:cNvSpPr txBox="1">
                <a:spLocks noRot="1" noChangeAspect="1" noMove="1" noResize="1" noEditPoints="1" noAdjustHandles="1" noChangeArrowheads="1" noChangeShapeType="1" noTextEdit="1"/>
              </p:cNvSpPr>
              <p:nvPr/>
            </p:nvSpPr>
            <p:spPr>
              <a:xfrm>
                <a:off x="540443" y="671691"/>
                <a:ext cx="5697071" cy="6555641"/>
              </a:xfrm>
              <a:prstGeom prst="rect">
                <a:avLst/>
              </a:prstGeom>
              <a:blipFill>
                <a:blip r:embed="rId4"/>
                <a:stretch>
                  <a:fillRect l="-1713" t="-743" r="-1285"/>
                </a:stretch>
              </a:blipFill>
            </p:spPr>
            <p:txBody>
              <a:bodyPr/>
              <a:lstStyle/>
              <a:p>
                <a:r>
                  <a:rPr lang="es-CO">
                    <a:noFill/>
                  </a:rPr>
                  <a:t> </a:t>
                </a:r>
              </a:p>
            </p:txBody>
          </p:sp>
        </mc:Fallback>
      </mc:AlternateContent>
      <p:pic>
        <p:nvPicPr>
          <p:cNvPr id="7170" name="Picture 2">
            <a:extLst>
              <a:ext uri="{FF2B5EF4-FFF2-40B4-BE49-F238E27FC236}">
                <a16:creationId xmlns:a16="http://schemas.microsoft.com/office/drawing/2014/main" id="{E8D60122-E575-28FF-DD4E-2716CC3C3C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461" y="1817639"/>
            <a:ext cx="4173310" cy="353404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15D3D961-6FCC-129C-869A-1FF5B6AE1136}"/>
              </a:ext>
            </a:extLst>
          </p:cNvPr>
          <p:cNvPicPr>
            <a:picLocks noChangeAspect="1"/>
          </p:cNvPicPr>
          <p:nvPr/>
        </p:nvPicPr>
        <p:blipFill>
          <a:blip r:embed="rId6"/>
          <a:stretch>
            <a:fillRect/>
          </a:stretch>
        </p:blipFill>
        <p:spPr>
          <a:xfrm>
            <a:off x="7115179" y="2335306"/>
            <a:ext cx="3691774" cy="1431746"/>
          </a:xfrm>
          <a:prstGeom prst="rect">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DA5B9E0E-1A4C-16A0-9C58-5DFA7CCFE120}"/>
                  </a:ext>
                </a:extLst>
              </p:cNvPr>
              <p:cNvSpPr txBox="1"/>
              <p:nvPr/>
            </p:nvSpPr>
            <p:spPr>
              <a:xfrm>
                <a:off x="6804532" y="3949511"/>
                <a:ext cx="5697071" cy="1418145"/>
              </a:xfrm>
              <a:prstGeom prst="rect">
                <a:avLst/>
              </a:prstGeom>
              <a:noFill/>
            </p:spPr>
            <p:txBody>
              <a:bodyPr wrap="square" rtlCol="0">
                <a:spAutoFit/>
              </a:bodyPr>
              <a:lstStyle/>
              <a:p>
                <a14:m>
                  <m:oMath xmlns:m="http://schemas.openxmlformats.org/officeDocument/2006/math">
                    <m:sSub>
                      <m:sSubPr>
                        <m:ctrlPr>
                          <a:rPr lang="es-CO" sz="2400" b="1" i="1" smtClean="0">
                            <a:latin typeface="Cambria Math" panose="02040503050406030204" pitchFamily="18" charset="0"/>
                          </a:rPr>
                        </m:ctrlPr>
                      </m:sSubPr>
                      <m:e>
                        <m:r>
                          <a:rPr lang="es-CO" sz="2400" b="1" i="1" smtClean="0">
                            <a:latin typeface="Cambria Math" panose="02040503050406030204" pitchFamily="18" charset="0"/>
                          </a:rPr>
                          <m:t>𝑺</m:t>
                        </m:r>
                      </m:e>
                      <m:sub>
                        <m:r>
                          <a:rPr lang="es-CO" sz="2400" b="1" i="1" smtClean="0">
                            <a:latin typeface="Cambria Math" panose="02040503050406030204" pitchFamily="18" charset="0"/>
                          </a:rPr>
                          <m:t>𝒘</m:t>
                        </m:r>
                      </m:sub>
                    </m:sSub>
                    <m:r>
                      <a:rPr lang="es-CO" sz="2400" b="1" i="1" smtClean="0">
                        <a:latin typeface="Cambria Math" panose="02040503050406030204" pitchFamily="18" charset="0"/>
                      </a:rPr>
                      <m:t>∈</m:t>
                    </m:r>
                    <m:sSup>
                      <m:sSupPr>
                        <m:ctrlPr>
                          <a:rPr lang="es-CO" sz="2400" b="1" i="1" smtClean="0">
                            <a:latin typeface="Cambria Math" panose="02040503050406030204" pitchFamily="18" charset="0"/>
                          </a:rPr>
                        </m:ctrlPr>
                      </m:sSupPr>
                      <m:e>
                        <m:r>
                          <a:rPr lang="es-CO" sz="2400" b="1" i="1" smtClean="0">
                            <a:latin typeface="Cambria Math" panose="02040503050406030204" pitchFamily="18" charset="0"/>
                          </a:rPr>
                          <m:t>𝑹</m:t>
                        </m:r>
                      </m:e>
                      <m:sup>
                        <m:r>
                          <a:rPr lang="es-CO" sz="2400" b="1" i="1" smtClean="0">
                            <a:latin typeface="Cambria Math" panose="02040503050406030204" pitchFamily="18" charset="0"/>
                          </a:rPr>
                          <m:t>𝑫𝒙𝑫</m:t>
                        </m:r>
                      </m:sup>
                    </m:sSup>
                  </m:oMath>
                </a14:m>
                <a:r>
                  <a:rPr lang="es-CO" sz="2400" dirty="0"/>
                  <a:t>es la covarianza intraclase.</a:t>
                </a:r>
                <a:endParaRPr lang="es-CO" sz="2400" b="1" dirty="0"/>
              </a:p>
              <a:p>
                <a:endParaRPr lang="es-CO" sz="2400" dirty="0"/>
              </a:p>
              <a:p>
                <a:endParaRPr lang="es-CO" dirty="0">
                  <a:latin typeface="Cambria Math" panose="02040503050406030204" pitchFamily="18" charset="0"/>
                </a:endParaRPr>
              </a:p>
              <a:p>
                <a:endParaRPr lang="es-CO" dirty="0">
                  <a:latin typeface="Cambria Math" panose="02040503050406030204" pitchFamily="18" charset="0"/>
                </a:endParaRPr>
              </a:p>
            </p:txBody>
          </p:sp>
        </mc:Choice>
        <mc:Fallback xmlns="">
          <p:sp>
            <p:nvSpPr>
              <p:cNvPr id="5" name="CuadroTexto 4">
                <a:extLst>
                  <a:ext uri="{FF2B5EF4-FFF2-40B4-BE49-F238E27FC236}">
                    <a16:creationId xmlns:a16="http://schemas.microsoft.com/office/drawing/2014/main" id="{DA5B9E0E-1A4C-16A0-9C58-5DFA7CCFE120}"/>
                  </a:ext>
                </a:extLst>
              </p:cNvPr>
              <p:cNvSpPr txBox="1">
                <a:spLocks noRot="1" noChangeAspect="1" noMove="1" noResize="1" noEditPoints="1" noAdjustHandles="1" noChangeArrowheads="1" noChangeShapeType="1" noTextEdit="1"/>
              </p:cNvSpPr>
              <p:nvPr/>
            </p:nvSpPr>
            <p:spPr>
              <a:xfrm>
                <a:off x="6804532" y="3949511"/>
                <a:ext cx="5697071" cy="1418145"/>
              </a:xfrm>
              <a:prstGeom prst="rect">
                <a:avLst/>
              </a:prstGeom>
              <a:blipFill>
                <a:blip r:embed="rId7"/>
                <a:stretch>
                  <a:fillRect l="-214" t="-3004"/>
                </a:stretch>
              </a:blipFill>
            </p:spPr>
            <p:txBody>
              <a:bodyPr/>
              <a:lstStyle/>
              <a:p>
                <a:r>
                  <a:rPr lang="es-CO">
                    <a:noFill/>
                  </a:rPr>
                  <a:t> </a:t>
                </a:r>
              </a:p>
            </p:txBody>
          </p:sp>
        </mc:Fallback>
      </mc:AlternateContent>
    </p:spTree>
    <p:extLst>
      <p:ext uri="{BB962C8B-B14F-4D97-AF65-F5344CB8AC3E}">
        <p14:creationId xmlns:p14="http://schemas.microsoft.com/office/powerpoint/2010/main" val="2313097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16F89-5F51-E58B-3BD2-D2BA4CD613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3D1F5F8-F70B-041A-351B-9C382CE23D93}"/>
              </a:ext>
            </a:extLst>
          </p:cNvPr>
          <p:cNvSpPr>
            <a:spLocks noGrp="1"/>
          </p:cNvSpPr>
          <p:nvPr>
            <p:ph type="title"/>
          </p:nvPr>
        </p:nvSpPr>
        <p:spPr/>
        <p:txBody>
          <a:bodyPr>
            <a:normAutofit/>
          </a:bodyPr>
          <a:lstStyle/>
          <a:p>
            <a:pPr algn="ctr"/>
            <a:r>
              <a:rPr lang="es-CO" sz="6000" dirty="0">
                <a:solidFill>
                  <a:schemeClr val="accent1">
                    <a:lumMod val="75000"/>
                  </a:schemeClr>
                </a:solidFill>
              </a:rPr>
              <a:t>Contenido</a:t>
            </a:r>
          </a:p>
        </p:txBody>
      </p:sp>
      <p:sp>
        <p:nvSpPr>
          <p:cNvPr id="3" name="Marcador de contenido 2">
            <a:extLst>
              <a:ext uri="{FF2B5EF4-FFF2-40B4-BE49-F238E27FC236}">
                <a16:creationId xmlns:a16="http://schemas.microsoft.com/office/drawing/2014/main" id="{AD903356-C38C-317D-6651-B3D695626759}"/>
              </a:ext>
            </a:extLst>
          </p:cNvPr>
          <p:cNvSpPr>
            <a:spLocks noGrp="1"/>
          </p:cNvSpPr>
          <p:nvPr>
            <p:ph idx="1"/>
          </p:nvPr>
        </p:nvSpPr>
        <p:spPr>
          <a:xfrm>
            <a:off x="838200" y="2722095"/>
            <a:ext cx="10340788" cy="2894933"/>
          </a:xfrm>
        </p:spPr>
        <p:txBody>
          <a:bodyPr>
            <a:normAutofit fontScale="92500" lnSpcReduction="20000"/>
          </a:bodyPr>
          <a:lstStyle/>
          <a:p>
            <a:pPr>
              <a:buFont typeface="Wingdings" panose="05000000000000000000" pitchFamily="2" charset="2"/>
              <a:buChar char="Ø"/>
            </a:pPr>
            <a:r>
              <a:rPr lang="es-CO" dirty="0"/>
              <a:t>Introducción</a:t>
            </a:r>
          </a:p>
          <a:p>
            <a:pPr>
              <a:buFont typeface="Wingdings" panose="05000000000000000000" pitchFamily="2" charset="2"/>
              <a:buChar char="Ø"/>
            </a:pPr>
            <a:r>
              <a:rPr lang="es-CO" dirty="0"/>
              <a:t>Función discriminante</a:t>
            </a:r>
          </a:p>
          <a:p>
            <a:pPr>
              <a:buFont typeface="Wingdings" panose="05000000000000000000" pitchFamily="2" charset="2"/>
              <a:buChar char="Ø"/>
            </a:pPr>
            <a:r>
              <a:rPr lang="es-CO" dirty="0"/>
              <a:t>Estimación de parámetros </a:t>
            </a:r>
          </a:p>
          <a:p>
            <a:pPr>
              <a:buFont typeface="Wingdings" panose="05000000000000000000" pitchFamily="2" charset="2"/>
              <a:buChar char="Ø"/>
            </a:pPr>
            <a:r>
              <a:rPr lang="es-CO" dirty="0"/>
              <a:t>Modelos generativos probabilísticos</a:t>
            </a:r>
          </a:p>
          <a:p>
            <a:pPr>
              <a:buFont typeface="Wingdings" panose="05000000000000000000" pitchFamily="2" charset="2"/>
              <a:buChar char="Ø"/>
            </a:pPr>
            <a:endParaRPr lang="es-CO" dirty="0"/>
          </a:p>
          <a:p>
            <a:pPr marL="0" indent="0">
              <a:buNone/>
            </a:pPr>
            <a:r>
              <a:rPr lang="es-CO" dirty="0"/>
              <a:t>Clase siguiente</a:t>
            </a:r>
          </a:p>
          <a:p>
            <a:pPr>
              <a:buFont typeface="Wingdings" panose="05000000000000000000" pitchFamily="2" charset="2"/>
              <a:buChar char="Ø"/>
            </a:pPr>
            <a:r>
              <a:rPr lang="es-CO" dirty="0"/>
              <a:t>Modelos discriminativos probabilísticos</a:t>
            </a:r>
          </a:p>
          <a:p>
            <a:pPr>
              <a:buFont typeface="Wingdings" panose="05000000000000000000" pitchFamily="2" charset="2"/>
              <a:buChar char="Ø"/>
            </a:pPr>
            <a:endParaRPr lang="es-CO" dirty="0"/>
          </a:p>
        </p:txBody>
      </p:sp>
    </p:spTree>
    <p:extLst>
      <p:ext uri="{BB962C8B-B14F-4D97-AF65-F5344CB8AC3E}">
        <p14:creationId xmlns:p14="http://schemas.microsoft.com/office/powerpoint/2010/main" val="2372158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7FBA9-5980-E7A4-5487-A58013D6066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759B5DF-33CA-16AE-AE01-BD0ECE10F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700" y="911972"/>
            <a:ext cx="8996599" cy="5946028"/>
          </a:xfrm>
          <a:prstGeom prst="rect">
            <a:avLst/>
          </a:prstGeom>
        </p:spPr>
      </p:pic>
      <p:sp>
        <p:nvSpPr>
          <p:cNvPr id="2" name="Título 1">
            <a:extLst>
              <a:ext uri="{FF2B5EF4-FFF2-40B4-BE49-F238E27FC236}">
                <a16:creationId xmlns:a16="http://schemas.microsoft.com/office/drawing/2014/main" id="{5187EAFA-078E-63FA-89F3-1A1538E95360}"/>
              </a:ext>
            </a:extLst>
          </p:cNvPr>
          <p:cNvSpPr>
            <a:spLocks noGrp="1"/>
          </p:cNvSpPr>
          <p:nvPr>
            <p:ph type="title"/>
          </p:nvPr>
        </p:nvSpPr>
        <p:spPr>
          <a:xfrm>
            <a:off x="838200" y="5896"/>
            <a:ext cx="10515600" cy="1325563"/>
          </a:xfrm>
        </p:spPr>
        <p:txBody>
          <a:bodyPr>
            <a:normAutofit/>
          </a:bodyPr>
          <a:lstStyle/>
          <a:p>
            <a:pPr algn="ctr"/>
            <a:r>
              <a:rPr lang="es-CO" sz="5400" dirty="0">
                <a:solidFill>
                  <a:schemeClr val="accent1">
                    <a:lumMod val="75000"/>
                  </a:schemeClr>
                </a:solidFill>
              </a:rPr>
              <a:t>Por discriminante de Fisher (</a:t>
            </a:r>
            <a:r>
              <a:rPr lang="es-CO" sz="5400" dirty="0" err="1">
                <a:solidFill>
                  <a:schemeClr val="accent1">
                    <a:lumMod val="75000"/>
                  </a:schemeClr>
                </a:solidFill>
              </a:rPr>
              <a:t>iii</a:t>
            </a:r>
            <a:r>
              <a:rPr lang="es-CO" sz="5400" dirty="0">
                <a:solidFill>
                  <a:schemeClr val="accent1">
                    <a:lumMod val="75000"/>
                  </a:schemeClr>
                </a:solidFill>
              </a:rPr>
              <a:t>)</a:t>
            </a:r>
          </a:p>
        </p:txBody>
      </p:sp>
    </p:spTree>
    <p:extLst>
      <p:ext uri="{BB962C8B-B14F-4D97-AF65-F5344CB8AC3E}">
        <p14:creationId xmlns:p14="http://schemas.microsoft.com/office/powerpoint/2010/main" val="1845676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BBD9C-AA86-56D7-5B5B-B54DD530777C}"/>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D85D6A08-AE38-B5D3-73F2-EB1BEE91F730}"/>
              </a:ext>
            </a:extLst>
          </p:cNvPr>
          <p:cNvPicPr>
            <a:picLocks noChangeAspect="1"/>
          </p:cNvPicPr>
          <p:nvPr/>
        </p:nvPicPr>
        <p:blipFill>
          <a:blip r:embed="rId3"/>
          <a:stretch>
            <a:fillRect/>
          </a:stretch>
        </p:blipFill>
        <p:spPr>
          <a:xfrm>
            <a:off x="935851" y="974922"/>
            <a:ext cx="9652431" cy="5911984"/>
          </a:xfrm>
          <a:prstGeom prst="rect">
            <a:avLst/>
          </a:prstGeom>
        </p:spPr>
      </p:pic>
      <p:sp>
        <p:nvSpPr>
          <p:cNvPr id="2" name="Título 1">
            <a:extLst>
              <a:ext uri="{FF2B5EF4-FFF2-40B4-BE49-F238E27FC236}">
                <a16:creationId xmlns:a16="http://schemas.microsoft.com/office/drawing/2014/main" id="{0878B555-B618-7B50-4F75-CBBE73E89C9C}"/>
              </a:ext>
            </a:extLst>
          </p:cNvPr>
          <p:cNvSpPr>
            <a:spLocks noGrp="1"/>
          </p:cNvSpPr>
          <p:nvPr>
            <p:ph type="title"/>
          </p:nvPr>
        </p:nvSpPr>
        <p:spPr>
          <a:xfrm>
            <a:off x="838200" y="5896"/>
            <a:ext cx="10515600" cy="1325563"/>
          </a:xfrm>
        </p:spPr>
        <p:txBody>
          <a:bodyPr>
            <a:normAutofit/>
          </a:bodyPr>
          <a:lstStyle/>
          <a:p>
            <a:pPr algn="ctr"/>
            <a:r>
              <a:rPr lang="es-CO" sz="5400" dirty="0">
                <a:solidFill>
                  <a:schemeClr val="accent1">
                    <a:lumMod val="75000"/>
                  </a:schemeClr>
                </a:solidFill>
              </a:rPr>
              <a:t>Por discriminante de Fisher (</a:t>
            </a:r>
            <a:r>
              <a:rPr lang="es-CO" sz="5400" dirty="0" err="1">
                <a:solidFill>
                  <a:schemeClr val="accent1">
                    <a:lumMod val="75000"/>
                  </a:schemeClr>
                </a:solidFill>
              </a:rPr>
              <a:t>iv</a:t>
            </a:r>
            <a:r>
              <a:rPr lang="es-CO" sz="5400" dirty="0">
                <a:solidFill>
                  <a:schemeClr val="accent1">
                    <a:lumMod val="75000"/>
                  </a:schemeClr>
                </a:solidFill>
              </a:rPr>
              <a:t>)</a:t>
            </a:r>
          </a:p>
        </p:txBody>
      </p:sp>
      <p:sp>
        <p:nvSpPr>
          <p:cNvPr id="6" name="Bocadillo: rectángulo con esquinas redondeadas 5">
            <a:extLst>
              <a:ext uri="{FF2B5EF4-FFF2-40B4-BE49-F238E27FC236}">
                <a16:creationId xmlns:a16="http://schemas.microsoft.com/office/drawing/2014/main" id="{D1676FF5-07F5-5448-BCD8-641458EACCF9}"/>
              </a:ext>
            </a:extLst>
          </p:cNvPr>
          <p:cNvSpPr/>
          <p:nvPr/>
        </p:nvSpPr>
        <p:spPr>
          <a:xfrm>
            <a:off x="7894222" y="3081828"/>
            <a:ext cx="3076819" cy="849086"/>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dirty="0"/>
              <a:t>La idea ahora es maximizar para encontrar el </a:t>
            </a:r>
            <a:r>
              <a:rPr lang="es-CO" b="1" dirty="0"/>
              <a:t>w </a:t>
            </a:r>
            <a:r>
              <a:rPr lang="es-CO" dirty="0"/>
              <a:t>optimo.</a:t>
            </a:r>
          </a:p>
        </p:txBody>
      </p:sp>
    </p:spTree>
    <p:extLst>
      <p:ext uri="{BB962C8B-B14F-4D97-AF65-F5344CB8AC3E}">
        <p14:creationId xmlns:p14="http://schemas.microsoft.com/office/powerpoint/2010/main" val="1521029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EDA94-84C3-31B9-FF6E-C407E5C8C17E}"/>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59781FA9-FD4E-05FA-AE41-103A051E0486}"/>
              </a:ext>
            </a:extLst>
          </p:cNvPr>
          <p:cNvPicPr>
            <a:picLocks noChangeAspect="1"/>
          </p:cNvPicPr>
          <p:nvPr/>
        </p:nvPicPr>
        <p:blipFill>
          <a:blip r:embed="rId3"/>
          <a:stretch>
            <a:fillRect/>
          </a:stretch>
        </p:blipFill>
        <p:spPr>
          <a:xfrm>
            <a:off x="1571201" y="955165"/>
            <a:ext cx="9782599" cy="5896939"/>
          </a:xfrm>
          <a:prstGeom prst="rect">
            <a:avLst/>
          </a:prstGeom>
        </p:spPr>
      </p:pic>
      <p:sp>
        <p:nvSpPr>
          <p:cNvPr id="2" name="Título 1">
            <a:extLst>
              <a:ext uri="{FF2B5EF4-FFF2-40B4-BE49-F238E27FC236}">
                <a16:creationId xmlns:a16="http://schemas.microsoft.com/office/drawing/2014/main" id="{74E7A5BA-6AB7-E977-109E-78C2933B664C}"/>
              </a:ext>
            </a:extLst>
          </p:cNvPr>
          <p:cNvSpPr>
            <a:spLocks noGrp="1"/>
          </p:cNvSpPr>
          <p:nvPr>
            <p:ph type="title"/>
          </p:nvPr>
        </p:nvSpPr>
        <p:spPr>
          <a:xfrm>
            <a:off x="838200" y="5896"/>
            <a:ext cx="10515600" cy="1325563"/>
          </a:xfrm>
        </p:spPr>
        <p:txBody>
          <a:bodyPr>
            <a:normAutofit/>
          </a:bodyPr>
          <a:lstStyle/>
          <a:p>
            <a:pPr algn="ctr"/>
            <a:r>
              <a:rPr lang="es-CO" sz="5400" dirty="0">
                <a:solidFill>
                  <a:schemeClr val="accent1">
                    <a:lumMod val="75000"/>
                  </a:schemeClr>
                </a:solidFill>
              </a:rPr>
              <a:t>Por discriminante de Fisher (v)</a:t>
            </a:r>
          </a:p>
        </p:txBody>
      </p:sp>
      <p:pic>
        <p:nvPicPr>
          <p:cNvPr id="7" name="Imagen 6">
            <a:extLst>
              <a:ext uri="{FF2B5EF4-FFF2-40B4-BE49-F238E27FC236}">
                <a16:creationId xmlns:a16="http://schemas.microsoft.com/office/drawing/2014/main" id="{806324A4-36D1-F214-E44A-492B6591AEEF}"/>
              </a:ext>
            </a:extLst>
          </p:cNvPr>
          <p:cNvPicPr>
            <a:picLocks noChangeAspect="1"/>
          </p:cNvPicPr>
          <p:nvPr/>
        </p:nvPicPr>
        <p:blipFill>
          <a:blip r:embed="rId4"/>
          <a:stretch>
            <a:fillRect/>
          </a:stretch>
        </p:blipFill>
        <p:spPr>
          <a:xfrm>
            <a:off x="506186" y="1458819"/>
            <a:ext cx="3902529" cy="604374"/>
          </a:xfrm>
          <a:prstGeom prst="rect">
            <a:avLst/>
          </a:prstGeom>
        </p:spPr>
      </p:pic>
      <p:sp>
        <p:nvSpPr>
          <p:cNvPr id="8" name="Rectángulo: esquinas redondeadas 7">
            <a:extLst>
              <a:ext uri="{FF2B5EF4-FFF2-40B4-BE49-F238E27FC236}">
                <a16:creationId xmlns:a16="http://schemas.microsoft.com/office/drawing/2014/main" id="{131209EC-B7DE-B186-3680-CBEBFF973566}"/>
              </a:ext>
            </a:extLst>
          </p:cNvPr>
          <p:cNvSpPr/>
          <p:nvPr/>
        </p:nvSpPr>
        <p:spPr>
          <a:xfrm>
            <a:off x="5306786" y="5453743"/>
            <a:ext cx="2775857" cy="76744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Tree>
    <p:extLst>
      <p:ext uri="{BB962C8B-B14F-4D97-AF65-F5344CB8AC3E}">
        <p14:creationId xmlns:p14="http://schemas.microsoft.com/office/powerpoint/2010/main" val="2218236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3B157-1A77-6F7B-D10F-DAE5D95601B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84FD700-064C-B648-9A6A-EB658F317B62}"/>
              </a:ext>
            </a:extLst>
          </p:cNvPr>
          <p:cNvPicPr>
            <a:picLocks noChangeAspect="1"/>
          </p:cNvPicPr>
          <p:nvPr/>
        </p:nvPicPr>
        <p:blipFill rotWithShape="1">
          <a:blip r:embed="rId3"/>
          <a:srcRect l="36851" t="76287" r="31769" b="10699"/>
          <a:stretch/>
        </p:blipFill>
        <p:spPr>
          <a:xfrm>
            <a:off x="1191628" y="3354653"/>
            <a:ext cx="3069772" cy="767443"/>
          </a:xfrm>
          <a:prstGeom prst="rect">
            <a:avLst/>
          </a:prstGeom>
        </p:spPr>
      </p:pic>
      <p:sp>
        <p:nvSpPr>
          <p:cNvPr id="2" name="Título 1">
            <a:extLst>
              <a:ext uri="{FF2B5EF4-FFF2-40B4-BE49-F238E27FC236}">
                <a16:creationId xmlns:a16="http://schemas.microsoft.com/office/drawing/2014/main" id="{9A1A0409-8958-E419-8728-8CBE17331681}"/>
              </a:ext>
            </a:extLst>
          </p:cNvPr>
          <p:cNvSpPr>
            <a:spLocks noGrp="1"/>
          </p:cNvSpPr>
          <p:nvPr>
            <p:ph type="title"/>
          </p:nvPr>
        </p:nvSpPr>
        <p:spPr>
          <a:xfrm>
            <a:off x="838200" y="5896"/>
            <a:ext cx="10515600" cy="1325563"/>
          </a:xfrm>
        </p:spPr>
        <p:txBody>
          <a:bodyPr>
            <a:normAutofit/>
          </a:bodyPr>
          <a:lstStyle/>
          <a:p>
            <a:pPr algn="ctr"/>
            <a:r>
              <a:rPr lang="es-CO" sz="5400" dirty="0">
                <a:solidFill>
                  <a:schemeClr val="accent1">
                    <a:lumMod val="75000"/>
                  </a:schemeClr>
                </a:solidFill>
              </a:rPr>
              <a:t>Por discriminante de Fisher (vi)</a:t>
            </a:r>
          </a:p>
        </p:txBody>
      </p:sp>
      <p:pic>
        <p:nvPicPr>
          <p:cNvPr id="5" name="Imagen 4">
            <a:extLst>
              <a:ext uri="{FF2B5EF4-FFF2-40B4-BE49-F238E27FC236}">
                <a16:creationId xmlns:a16="http://schemas.microsoft.com/office/drawing/2014/main" id="{9FF1A02E-3E8E-E7B5-53C8-1A39658C3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827" y="1220567"/>
            <a:ext cx="5884444" cy="5035617"/>
          </a:xfrm>
          <a:prstGeom prst="rect">
            <a:avLst/>
          </a:prstGeom>
        </p:spPr>
      </p:pic>
    </p:spTree>
    <p:extLst>
      <p:ext uri="{BB962C8B-B14F-4D97-AF65-F5344CB8AC3E}">
        <p14:creationId xmlns:p14="http://schemas.microsoft.com/office/powerpoint/2010/main" val="3176126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DDA54-C4A2-66A9-B945-D2CDD5176764}"/>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921F81D2-EE1D-9110-9340-5626EAE449C8}"/>
              </a:ext>
            </a:extLst>
          </p:cNvPr>
          <p:cNvPicPr>
            <a:picLocks noChangeAspect="1"/>
          </p:cNvPicPr>
          <p:nvPr/>
        </p:nvPicPr>
        <p:blipFill>
          <a:blip r:embed="rId3"/>
          <a:stretch>
            <a:fillRect/>
          </a:stretch>
        </p:blipFill>
        <p:spPr>
          <a:xfrm>
            <a:off x="650421" y="1690688"/>
            <a:ext cx="10891157" cy="4607347"/>
          </a:xfrm>
          <a:prstGeom prst="rect">
            <a:avLst/>
          </a:prstGeom>
        </p:spPr>
      </p:pic>
      <p:sp>
        <p:nvSpPr>
          <p:cNvPr id="2" name="Título 1">
            <a:extLst>
              <a:ext uri="{FF2B5EF4-FFF2-40B4-BE49-F238E27FC236}">
                <a16:creationId xmlns:a16="http://schemas.microsoft.com/office/drawing/2014/main" id="{AFF21EE0-0911-9BBD-C90E-25A836DCBB6F}"/>
              </a:ext>
            </a:extLst>
          </p:cNvPr>
          <p:cNvSpPr>
            <a:spLocks noGrp="1"/>
          </p:cNvSpPr>
          <p:nvPr>
            <p:ph type="title"/>
          </p:nvPr>
        </p:nvSpPr>
        <p:spPr>
          <a:xfrm>
            <a:off x="462643" y="0"/>
            <a:ext cx="10515600" cy="1325563"/>
          </a:xfrm>
        </p:spPr>
        <p:txBody>
          <a:bodyPr>
            <a:normAutofit/>
          </a:bodyPr>
          <a:lstStyle/>
          <a:p>
            <a:pPr algn="ctr"/>
            <a:r>
              <a:rPr lang="es-CO" sz="5400" dirty="0">
                <a:solidFill>
                  <a:schemeClr val="accent1">
                    <a:lumMod val="75000"/>
                  </a:schemeClr>
                </a:solidFill>
              </a:rPr>
              <a:t>Por Algoritmo del perceptrón (i)</a:t>
            </a:r>
          </a:p>
        </p:txBody>
      </p:sp>
      <p:sp>
        <p:nvSpPr>
          <p:cNvPr id="3" name="Rectángulo: esquinas redondeadas 2">
            <a:extLst>
              <a:ext uri="{FF2B5EF4-FFF2-40B4-BE49-F238E27FC236}">
                <a16:creationId xmlns:a16="http://schemas.microsoft.com/office/drawing/2014/main" id="{951DBBE1-B915-1292-C03A-F26DCB7C9BC7}"/>
              </a:ext>
            </a:extLst>
          </p:cNvPr>
          <p:cNvSpPr/>
          <p:nvPr/>
        </p:nvSpPr>
        <p:spPr>
          <a:xfrm>
            <a:off x="2887436" y="1052139"/>
            <a:ext cx="5519057" cy="54684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b="1" dirty="0"/>
              <a:t>Es el modelo matemático de una neurona</a:t>
            </a:r>
          </a:p>
        </p:txBody>
      </p:sp>
      <p:sp>
        <p:nvSpPr>
          <p:cNvPr id="4" name="Bocadillo: ovalado 3">
            <a:extLst>
              <a:ext uri="{FF2B5EF4-FFF2-40B4-BE49-F238E27FC236}">
                <a16:creationId xmlns:a16="http://schemas.microsoft.com/office/drawing/2014/main" id="{D235E3FE-FB41-9FE4-D97B-0AECDCEE54A5}"/>
              </a:ext>
            </a:extLst>
          </p:cNvPr>
          <p:cNvSpPr/>
          <p:nvPr/>
        </p:nvSpPr>
        <p:spPr>
          <a:xfrm>
            <a:off x="7658099" y="3994361"/>
            <a:ext cx="3510643" cy="612648"/>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dirty="0"/>
              <a:t>Se conoce como función de activación</a:t>
            </a:r>
          </a:p>
        </p:txBody>
      </p:sp>
    </p:spTree>
    <p:extLst>
      <p:ext uri="{BB962C8B-B14F-4D97-AF65-F5344CB8AC3E}">
        <p14:creationId xmlns:p14="http://schemas.microsoft.com/office/powerpoint/2010/main" val="96492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34CF5-156A-20BF-A219-B6528BA8C553}"/>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3BBF00B-1649-EC54-F435-89660046B82C}"/>
              </a:ext>
            </a:extLst>
          </p:cNvPr>
          <p:cNvPicPr>
            <a:picLocks noChangeAspect="1"/>
          </p:cNvPicPr>
          <p:nvPr/>
        </p:nvPicPr>
        <p:blipFill>
          <a:blip r:embed="rId3"/>
          <a:stretch>
            <a:fillRect/>
          </a:stretch>
        </p:blipFill>
        <p:spPr>
          <a:xfrm>
            <a:off x="462642" y="911972"/>
            <a:ext cx="10891157" cy="5556953"/>
          </a:xfrm>
          <a:prstGeom prst="rect">
            <a:avLst/>
          </a:prstGeom>
        </p:spPr>
      </p:pic>
      <p:sp>
        <p:nvSpPr>
          <p:cNvPr id="2" name="Título 1">
            <a:extLst>
              <a:ext uri="{FF2B5EF4-FFF2-40B4-BE49-F238E27FC236}">
                <a16:creationId xmlns:a16="http://schemas.microsoft.com/office/drawing/2014/main" id="{58CC4576-0C28-8BC4-471B-CB999E4D5387}"/>
              </a:ext>
            </a:extLst>
          </p:cNvPr>
          <p:cNvSpPr>
            <a:spLocks noGrp="1"/>
          </p:cNvSpPr>
          <p:nvPr>
            <p:ph type="title"/>
          </p:nvPr>
        </p:nvSpPr>
        <p:spPr>
          <a:xfrm>
            <a:off x="462643" y="0"/>
            <a:ext cx="10515600" cy="1325563"/>
          </a:xfrm>
        </p:spPr>
        <p:txBody>
          <a:bodyPr>
            <a:normAutofit/>
          </a:bodyPr>
          <a:lstStyle/>
          <a:p>
            <a:pPr algn="ctr"/>
            <a:r>
              <a:rPr lang="es-CO" sz="5400" dirty="0">
                <a:solidFill>
                  <a:schemeClr val="accent1">
                    <a:lumMod val="75000"/>
                  </a:schemeClr>
                </a:solidFill>
              </a:rPr>
              <a:t>Por Algoritmo del perceptrón (</a:t>
            </a:r>
            <a:r>
              <a:rPr lang="es-CO" sz="5400" dirty="0" err="1">
                <a:solidFill>
                  <a:schemeClr val="accent1">
                    <a:lumMod val="75000"/>
                  </a:schemeClr>
                </a:solidFill>
              </a:rPr>
              <a:t>ii</a:t>
            </a:r>
            <a:r>
              <a:rPr lang="es-CO" sz="5400" dirty="0">
                <a:solidFill>
                  <a:schemeClr val="accent1">
                    <a:lumMod val="75000"/>
                  </a:schemeClr>
                </a:solidFill>
              </a:rPr>
              <a:t>)</a:t>
            </a:r>
          </a:p>
        </p:txBody>
      </p:sp>
    </p:spTree>
    <p:extLst>
      <p:ext uri="{BB962C8B-B14F-4D97-AF65-F5344CB8AC3E}">
        <p14:creationId xmlns:p14="http://schemas.microsoft.com/office/powerpoint/2010/main" val="1661054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D260F-9B84-0E94-E4FF-2C36CCABDE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B4DB25-33AC-F544-95F8-51CBA500A70B}"/>
              </a:ext>
            </a:extLst>
          </p:cNvPr>
          <p:cNvSpPr>
            <a:spLocks noGrp="1"/>
          </p:cNvSpPr>
          <p:nvPr>
            <p:ph type="title"/>
          </p:nvPr>
        </p:nvSpPr>
        <p:spPr>
          <a:xfrm>
            <a:off x="462643" y="0"/>
            <a:ext cx="10515600" cy="1325563"/>
          </a:xfrm>
        </p:spPr>
        <p:txBody>
          <a:bodyPr>
            <a:normAutofit/>
          </a:bodyPr>
          <a:lstStyle/>
          <a:p>
            <a:pPr algn="ctr"/>
            <a:r>
              <a:rPr lang="es-CO" sz="5400" dirty="0">
                <a:solidFill>
                  <a:schemeClr val="accent1">
                    <a:lumMod val="75000"/>
                  </a:schemeClr>
                </a:solidFill>
              </a:rPr>
              <a:t>Por Algoritmo del perceptrón (</a:t>
            </a:r>
            <a:r>
              <a:rPr lang="es-CO" sz="5400" dirty="0" err="1">
                <a:solidFill>
                  <a:schemeClr val="accent1">
                    <a:lumMod val="75000"/>
                  </a:schemeClr>
                </a:solidFill>
              </a:rPr>
              <a:t>iii</a:t>
            </a:r>
            <a:r>
              <a:rPr lang="es-CO" sz="5400" dirty="0">
                <a:solidFill>
                  <a:schemeClr val="accent1">
                    <a:lumMod val="75000"/>
                  </a:schemeClr>
                </a:solidFill>
              </a:rPr>
              <a:t>)</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80DE5AA8-89E9-2888-5CF2-07A66B8F73E5}"/>
                  </a:ext>
                </a:extLst>
              </p:cNvPr>
              <p:cNvSpPr txBox="1"/>
              <p:nvPr/>
            </p:nvSpPr>
            <p:spPr>
              <a:xfrm>
                <a:off x="386443" y="1458819"/>
                <a:ext cx="5111153" cy="4268733"/>
              </a:xfrm>
              <a:prstGeom prst="rect">
                <a:avLst/>
              </a:prstGeom>
              <a:noFill/>
            </p:spPr>
            <p:txBody>
              <a:bodyPr wrap="square" rtlCol="0">
                <a:spAutoFit/>
              </a:bodyPr>
              <a:lstStyle/>
              <a:p>
                <a:r>
                  <a:rPr lang="es-CO" dirty="0"/>
                  <a:t>Pasos:</a:t>
                </a:r>
              </a:p>
              <a:p>
                <a:pPr marL="342900" indent="-342900">
                  <a:buAutoNum type="arabicPeriod"/>
                </a:pPr>
                <a:r>
                  <a:rPr lang="es-CO" dirty="0"/>
                  <a:t>Inicializar el modelo con </a:t>
                </a:r>
                <a14:m>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panose="02040503050406030204" pitchFamily="18" charset="0"/>
                          </a:rPr>
                          <m:t>𝑤</m:t>
                        </m:r>
                      </m:e>
                      <m:sub>
                        <m:r>
                          <a:rPr lang="es-CO" b="0" i="1" smtClean="0">
                            <a:latin typeface="Cambria Math" panose="02040503050406030204" pitchFamily="18" charset="0"/>
                          </a:rPr>
                          <m:t>0</m:t>
                        </m:r>
                      </m:sub>
                    </m:sSub>
                  </m:oMath>
                </a14:m>
                <a:r>
                  <a:rPr lang="es-CO" dirty="0"/>
                  <a:t> y tasa de aprendizaje </a:t>
                </a:r>
                <a14:m>
                  <m:oMath xmlns:m="http://schemas.openxmlformats.org/officeDocument/2006/math">
                    <m:r>
                      <a:rPr lang="es-CO" i="1" smtClean="0">
                        <a:latin typeface="Cambria Math" panose="02040503050406030204" pitchFamily="18" charset="0"/>
                        <a:ea typeface="Cambria Math" panose="02040503050406030204" pitchFamily="18" charset="0"/>
                      </a:rPr>
                      <m:t>𝜂</m:t>
                    </m:r>
                    <m:r>
                      <a:rPr lang="es-CO" b="0" i="1" smtClean="0">
                        <a:latin typeface="Cambria Math" panose="02040503050406030204" pitchFamily="18" charset="0"/>
                        <a:ea typeface="Cambria Math" panose="02040503050406030204" pitchFamily="18" charset="0"/>
                      </a:rPr>
                      <m:t>,</m:t>
                    </m:r>
                  </m:oMath>
                </a14:m>
                <a:endParaRPr lang="es-CO" dirty="0"/>
              </a:p>
              <a:p>
                <a:pPr marL="342900" indent="-342900">
                  <a:buAutoNum type="arabicPeriod"/>
                </a:pPr>
                <a:r>
                  <a:rPr lang="es-CO" dirty="0"/>
                  <a:t>Realizar las predicciones con los parámetros actuales </a:t>
                </a:r>
                <a14:m>
                  <m:oMath xmlns:m="http://schemas.openxmlformats.org/officeDocument/2006/math">
                    <m:r>
                      <a:rPr lang="es-CO" b="1" i="1" smtClean="0">
                        <a:latin typeface="Cambria Math" panose="02040503050406030204" pitchFamily="18" charset="0"/>
                      </a:rPr>
                      <m:t>𝒚</m:t>
                    </m:r>
                    <m:r>
                      <a:rPr lang="es-CO" b="1" i="1" smtClean="0">
                        <a:latin typeface="Cambria Math" panose="02040503050406030204" pitchFamily="18" charset="0"/>
                      </a:rPr>
                      <m:t>=</m:t>
                    </m:r>
                    <m:r>
                      <a:rPr lang="es-CO" b="0" i="1" smtClean="0">
                        <a:latin typeface="Cambria Math" panose="02040503050406030204" pitchFamily="18" charset="0"/>
                      </a:rPr>
                      <m:t>𝑓</m:t>
                    </m:r>
                    <m:r>
                      <a:rPr lang="es-CO" b="0" i="1" smtClean="0">
                        <a:latin typeface="Cambria Math" panose="02040503050406030204" pitchFamily="18" charset="0"/>
                      </a:rPr>
                      <m:t>(</m:t>
                    </m:r>
                    <m:r>
                      <a:rPr lang="es-CO" b="1" i="1" smtClean="0">
                        <a:latin typeface="Cambria Math" panose="02040503050406030204" pitchFamily="18" charset="0"/>
                      </a:rPr>
                      <m:t>𝝓</m:t>
                    </m:r>
                    <m:sSub>
                      <m:sSubPr>
                        <m:ctrlPr>
                          <a:rPr lang="es-CO" b="1" i="1" smtClean="0">
                            <a:latin typeface="Cambria Math" panose="02040503050406030204" pitchFamily="18" charset="0"/>
                          </a:rPr>
                        </m:ctrlPr>
                      </m:sSubPr>
                      <m:e>
                        <m:r>
                          <a:rPr lang="es-CO" b="1" i="1" smtClean="0">
                            <a:latin typeface="Cambria Math" panose="02040503050406030204" pitchFamily="18" charset="0"/>
                          </a:rPr>
                          <m:t>𝒘</m:t>
                        </m:r>
                      </m:e>
                      <m:sub>
                        <m:r>
                          <a:rPr lang="es-CO" b="1" i="1" smtClean="0">
                            <a:latin typeface="Cambria Math" panose="02040503050406030204" pitchFamily="18" charset="0"/>
                          </a:rPr>
                          <m:t>𝒌</m:t>
                        </m:r>
                      </m:sub>
                    </m:sSub>
                    <m:r>
                      <a:rPr lang="es-CO" b="1" i="1" smtClean="0">
                        <a:latin typeface="Cambria Math" panose="02040503050406030204" pitchFamily="18" charset="0"/>
                      </a:rPr>
                      <m:t>)</m:t>
                    </m:r>
                  </m:oMath>
                </a14:m>
                <a:endParaRPr lang="es-CO" b="1" dirty="0"/>
              </a:p>
              <a:p>
                <a:pPr marL="342900" indent="-342900">
                  <a:buAutoNum type="arabicPeriod"/>
                </a:pPr>
                <a:r>
                  <a:rPr lang="es-CO" dirty="0"/>
                  <a:t>Determinar el conjunto de muestras mal etiquetadas: </a:t>
                </a:r>
                <a14:m>
                  <m:oMath xmlns:m="http://schemas.openxmlformats.org/officeDocument/2006/math">
                    <m:r>
                      <a:rPr lang="es-CO" i="1" smtClean="0">
                        <a:latin typeface="Cambria Math" panose="02040503050406030204" pitchFamily="18" charset="0"/>
                        <a:ea typeface="Cambria Math" panose="02040503050406030204" pitchFamily="18" charset="0"/>
                      </a:rPr>
                      <m:t>ℳ</m:t>
                    </m:r>
                    <m:r>
                      <a:rPr lang="es-CO" b="0" i="1" smtClean="0">
                        <a:latin typeface="Cambria Math" panose="02040503050406030204" pitchFamily="18" charset="0"/>
                        <a:ea typeface="Cambria Math" panose="02040503050406030204" pitchFamily="18" charset="0"/>
                      </a:rPr>
                      <m:t>=</m:t>
                    </m:r>
                    <m:d>
                      <m:dPr>
                        <m:begChr m:val="{"/>
                        <m:endChr m:val="}"/>
                        <m:ctrlPr>
                          <a:rPr lang="es-CO" b="0" i="1" smtClean="0">
                            <a:latin typeface="Cambria Math" panose="02040503050406030204" pitchFamily="18" charset="0"/>
                            <a:ea typeface="Cambria Math" panose="02040503050406030204" pitchFamily="18" charset="0"/>
                          </a:rPr>
                        </m:ctrlPr>
                      </m:dPr>
                      <m:e>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𝑥</m:t>
                            </m:r>
                          </m:e>
                          <m:sub>
                            <m:r>
                              <a:rPr lang="es-CO" b="0" i="1" smtClean="0">
                                <a:latin typeface="Cambria Math" panose="02040503050406030204" pitchFamily="18" charset="0"/>
                                <a:ea typeface="Cambria Math" panose="02040503050406030204" pitchFamily="18" charset="0"/>
                              </a:rPr>
                              <m:t>𝑛</m:t>
                            </m:r>
                          </m:sub>
                        </m:sSub>
                        <m:r>
                          <a:rPr lang="es-CO" b="1" i="1" smtClean="0">
                            <a:latin typeface="Cambria Math" panose="02040503050406030204" pitchFamily="18" charset="0"/>
                            <a:ea typeface="Cambria Math" panose="02040503050406030204" pitchFamily="18" charset="0"/>
                          </a:rPr>
                          <m:t>:</m:t>
                        </m:r>
                        <m:sSub>
                          <m:sSubPr>
                            <m:ctrlPr>
                              <a:rPr lang="es-CO" b="1" i="1" smtClean="0">
                                <a:latin typeface="Cambria Math" panose="02040503050406030204" pitchFamily="18" charset="0"/>
                                <a:ea typeface="Cambria Math" panose="02040503050406030204" pitchFamily="18" charset="0"/>
                              </a:rPr>
                            </m:ctrlPr>
                          </m:sSubPr>
                          <m:e>
                            <m:r>
                              <a:rPr lang="es-CO" b="1" i="1" smtClean="0">
                                <a:latin typeface="Cambria Math" panose="02040503050406030204" pitchFamily="18" charset="0"/>
                                <a:ea typeface="Cambria Math" panose="02040503050406030204" pitchFamily="18" charset="0"/>
                              </a:rPr>
                              <m:t>𝒕</m:t>
                            </m:r>
                          </m:e>
                          <m:sub>
                            <m:r>
                              <a:rPr lang="es-CO" b="1" i="1" smtClean="0">
                                <a:latin typeface="Cambria Math" panose="02040503050406030204" pitchFamily="18" charset="0"/>
                                <a:ea typeface="Cambria Math" panose="02040503050406030204" pitchFamily="18" charset="0"/>
                              </a:rPr>
                              <m:t>𝒏</m:t>
                            </m:r>
                          </m:sub>
                        </m:sSub>
                        <m:r>
                          <a:rPr lang="es-CO" b="0" i="1" smtClean="0">
                            <a:latin typeface="Cambria Math" panose="02040503050406030204" pitchFamily="18" charset="0"/>
                            <a:ea typeface="Cambria Math" panose="02040503050406030204" pitchFamily="18" charset="0"/>
                          </a:rPr>
                          <m:t> ≠</m:t>
                        </m:r>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𝑦</m:t>
                            </m:r>
                          </m:e>
                          <m:sub>
                            <m:r>
                              <a:rPr lang="es-CO" b="0" i="1" smtClean="0">
                                <a:latin typeface="Cambria Math" panose="02040503050406030204" pitchFamily="18" charset="0"/>
                                <a:ea typeface="Cambria Math" panose="02040503050406030204" pitchFamily="18" charset="0"/>
                              </a:rPr>
                              <m:t>𝑛</m:t>
                            </m:r>
                          </m:sub>
                        </m:sSub>
                      </m:e>
                    </m:d>
                  </m:oMath>
                </a14:m>
                <a:endParaRPr lang="es-CO" dirty="0"/>
              </a:p>
              <a:p>
                <a:pPr marL="342900" indent="-342900">
                  <a:buAutoNum type="arabicPeriod"/>
                </a:pPr>
                <a:r>
                  <a:rPr lang="es-CO" dirty="0"/>
                  <a:t>Calcular la función de costo total para los parámetros actuales </a:t>
                </a:r>
                <a14:m>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panose="02040503050406030204" pitchFamily="18" charset="0"/>
                          </a:rPr>
                          <m:t>𝐸</m:t>
                        </m:r>
                      </m:e>
                      <m:sub>
                        <m:r>
                          <a:rPr lang="es-CO" b="0" i="1" smtClean="0">
                            <a:latin typeface="Cambria Math" panose="02040503050406030204" pitchFamily="18" charset="0"/>
                          </a:rPr>
                          <m:t>𝑝</m:t>
                        </m:r>
                      </m:sub>
                    </m:sSub>
                    <m:d>
                      <m:dPr>
                        <m:ctrlPr>
                          <a:rPr lang="es-CO" b="0" i="1" smtClean="0">
                            <a:latin typeface="Cambria Math" panose="02040503050406030204" pitchFamily="18" charset="0"/>
                          </a:rPr>
                        </m:ctrlPr>
                      </m:dPr>
                      <m:e>
                        <m:sSub>
                          <m:sSubPr>
                            <m:ctrlPr>
                              <a:rPr lang="es-CO" b="1" i="1" smtClean="0">
                                <a:latin typeface="Cambria Math" panose="02040503050406030204" pitchFamily="18" charset="0"/>
                              </a:rPr>
                            </m:ctrlPr>
                          </m:sSubPr>
                          <m:e>
                            <m:r>
                              <a:rPr lang="es-CO" b="1" i="1" smtClean="0">
                                <a:latin typeface="Cambria Math" panose="02040503050406030204" pitchFamily="18" charset="0"/>
                              </a:rPr>
                              <m:t>𝒘</m:t>
                            </m:r>
                          </m:e>
                          <m:sub>
                            <m:r>
                              <a:rPr lang="es-CO" b="1" i="1" smtClean="0">
                                <a:latin typeface="Cambria Math" panose="02040503050406030204" pitchFamily="18" charset="0"/>
                              </a:rPr>
                              <m:t>𝒌</m:t>
                            </m:r>
                          </m:sub>
                        </m:sSub>
                      </m:e>
                    </m:d>
                  </m:oMath>
                </a14:m>
                <a:endParaRPr lang="es-CO" b="1" dirty="0"/>
              </a:p>
              <a:p>
                <a:pPr marL="342900" indent="-342900">
                  <a:buAutoNum type="arabicPeriod"/>
                </a:pPr>
                <a:r>
                  <a:rPr lang="es-CO" dirty="0"/>
                  <a:t>Actualizar los parámetros para la siguiente iteración usando algunas de las muestras mal etiquetadas</a:t>
                </a:r>
              </a:p>
              <a:p>
                <a:pPr/>
                <a14:m>
                  <m:oMathPara xmlns:m="http://schemas.openxmlformats.org/officeDocument/2006/math">
                    <m:oMathParaPr>
                      <m:jc m:val="centerGroup"/>
                    </m:oMathParaPr>
                    <m:oMath xmlns:m="http://schemas.openxmlformats.org/officeDocument/2006/math">
                      <m:sSub>
                        <m:sSubPr>
                          <m:ctrlPr>
                            <a:rPr lang="es-CO" b="1" i="1" smtClean="0">
                              <a:latin typeface="Cambria Math" panose="02040503050406030204" pitchFamily="18" charset="0"/>
                            </a:rPr>
                          </m:ctrlPr>
                        </m:sSubPr>
                        <m:e>
                          <m:r>
                            <a:rPr lang="es-CO" b="1" i="1" smtClean="0">
                              <a:latin typeface="Cambria Math" panose="02040503050406030204" pitchFamily="18" charset="0"/>
                            </a:rPr>
                            <m:t>𝒘</m:t>
                          </m:r>
                        </m:e>
                        <m:sub>
                          <m:r>
                            <a:rPr lang="es-CO" b="1" i="1" smtClean="0">
                              <a:latin typeface="Cambria Math" panose="02040503050406030204" pitchFamily="18" charset="0"/>
                            </a:rPr>
                            <m:t>𝒌</m:t>
                          </m:r>
                          <m:r>
                            <a:rPr lang="es-CO" b="1" i="1" smtClean="0">
                              <a:latin typeface="Cambria Math" panose="02040503050406030204" pitchFamily="18" charset="0"/>
                            </a:rPr>
                            <m:t>+</m:t>
                          </m:r>
                          <m:r>
                            <a:rPr lang="es-CO" b="1" i="1" smtClean="0">
                              <a:latin typeface="Cambria Math" panose="02040503050406030204" pitchFamily="18" charset="0"/>
                            </a:rPr>
                            <m:t>𝟏</m:t>
                          </m:r>
                        </m:sub>
                      </m:sSub>
                      <m:r>
                        <a:rPr lang="es-CO" b="1" i="1" smtClean="0">
                          <a:latin typeface="Cambria Math" panose="02040503050406030204" pitchFamily="18" charset="0"/>
                        </a:rPr>
                        <m:t>=</m:t>
                      </m:r>
                      <m:sSub>
                        <m:sSubPr>
                          <m:ctrlPr>
                            <a:rPr lang="es-CO" b="1" i="1" smtClean="0">
                              <a:latin typeface="Cambria Math" panose="02040503050406030204" pitchFamily="18" charset="0"/>
                            </a:rPr>
                          </m:ctrlPr>
                        </m:sSubPr>
                        <m:e>
                          <m:r>
                            <a:rPr lang="es-CO" b="1" i="1" smtClean="0">
                              <a:latin typeface="Cambria Math" panose="02040503050406030204" pitchFamily="18" charset="0"/>
                            </a:rPr>
                            <m:t>𝒘</m:t>
                          </m:r>
                        </m:e>
                        <m:sub>
                          <m:r>
                            <a:rPr lang="es-CO" b="1" i="1" smtClean="0">
                              <a:latin typeface="Cambria Math" panose="02040503050406030204" pitchFamily="18" charset="0"/>
                            </a:rPr>
                            <m:t>𝒌</m:t>
                          </m:r>
                        </m:sub>
                      </m:sSub>
                      <m:r>
                        <a:rPr lang="es-CO" b="1" i="1" smtClean="0">
                          <a:latin typeface="Cambria Math" panose="02040503050406030204" pitchFamily="18" charset="0"/>
                        </a:rPr>
                        <m:t>+</m:t>
                      </m:r>
                      <m:r>
                        <a:rPr lang="es-CO" b="1" i="1" smtClean="0">
                          <a:latin typeface="Cambria Math" panose="02040503050406030204" pitchFamily="18" charset="0"/>
                        </a:rPr>
                        <m:t>𝜼</m:t>
                      </m:r>
                      <m:sSubSup>
                        <m:sSubSupPr>
                          <m:ctrlPr>
                            <a:rPr lang="es-CO" b="1" i="1" smtClean="0">
                              <a:latin typeface="Cambria Math" panose="02040503050406030204" pitchFamily="18" charset="0"/>
                            </a:rPr>
                          </m:ctrlPr>
                        </m:sSubSupPr>
                        <m:e>
                          <m:r>
                            <a:rPr lang="es-CO" b="1" i="1" smtClean="0">
                              <a:latin typeface="Cambria Math" panose="02040503050406030204" pitchFamily="18" charset="0"/>
                            </a:rPr>
                            <m:t>𝒕</m:t>
                          </m:r>
                        </m:e>
                        <m:sub>
                          <m:r>
                            <a:rPr lang="es-CO" i="1">
                              <a:latin typeface="Cambria Math" panose="02040503050406030204" pitchFamily="18" charset="0"/>
                              <a:ea typeface="Cambria Math" panose="02040503050406030204" pitchFamily="18" charset="0"/>
                            </a:rPr>
                            <m:t>ℳ</m:t>
                          </m:r>
                        </m:sub>
                        <m:sup>
                          <m:r>
                            <a:rPr lang="es-CO" b="1" i="1" smtClean="0">
                              <a:latin typeface="Cambria Math" panose="02040503050406030204" pitchFamily="18" charset="0"/>
                            </a:rPr>
                            <m:t>𝑻</m:t>
                          </m:r>
                        </m:sup>
                      </m:sSubSup>
                      <m:sSub>
                        <m:sSubPr>
                          <m:ctrlPr>
                            <a:rPr lang="es-CO" b="1" i="1" smtClean="0">
                              <a:latin typeface="Cambria Math" panose="02040503050406030204" pitchFamily="18" charset="0"/>
                            </a:rPr>
                          </m:ctrlPr>
                        </m:sSubPr>
                        <m:e>
                          <m:r>
                            <a:rPr lang="es-CO" b="1" i="1" smtClean="0">
                              <a:latin typeface="Cambria Math" panose="02040503050406030204" pitchFamily="18" charset="0"/>
                            </a:rPr>
                            <m:t>𝝓</m:t>
                          </m:r>
                        </m:e>
                        <m:sub>
                          <m:r>
                            <a:rPr lang="es-CO" i="1">
                              <a:latin typeface="Cambria Math" panose="02040503050406030204" pitchFamily="18" charset="0"/>
                              <a:ea typeface="Cambria Math" panose="02040503050406030204" pitchFamily="18" charset="0"/>
                            </a:rPr>
                            <m:t>ℳ</m:t>
                          </m:r>
                        </m:sub>
                      </m:sSub>
                    </m:oMath>
                  </m:oMathPara>
                </a14:m>
                <a:endParaRPr lang="es-CO" b="1" dirty="0"/>
              </a:p>
              <a:p>
                <a:pPr marL="342900" indent="-342900">
                  <a:buAutoNum type="arabicPeriod"/>
                </a:pPr>
                <a:r>
                  <a:rPr lang="es-CO" dirty="0"/>
                  <a:t>Hasta la convergencia volver al paso 2.</a:t>
                </a:r>
              </a:p>
              <a:p>
                <a:pPr marL="342900" indent="-342900">
                  <a:buAutoNum type="arabicPeriod"/>
                </a:pPr>
                <a:endParaRPr lang="es-CO" dirty="0"/>
              </a:p>
            </p:txBody>
          </p:sp>
        </mc:Choice>
        <mc:Fallback xmlns="">
          <p:sp>
            <p:nvSpPr>
              <p:cNvPr id="6" name="CuadroTexto 5">
                <a:extLst>
                  <a:ext uri="{FF2B5EF4-FFF2-40B4-BE49-F238E27FC236}">
                    <a16:creationId xmlns:a16="http://schemas.microsoft.com/office/drawing/2014/main" id="{80DE5AA8-89E9-2888-5CF2-07A66B8F73E5}"/>
                  </a:ext>
                </a:extLst>
              </p:cNvPr>
              <p:cNvSpPr txBox="1">
                <a:spLocks noRot="1" noChangeAspect="1" noMove="1" noResize="1" noEditPoints="1" noAdjustHandles="1" noChangeArrowheads="1" noChangeShapeType="1" noTextEdit="1"/>
              </p:cNvSpPr>
              <p:nvPr/>
            </p:nvSpPr>
            <p:spPr>
              <a:xfrm>
                <a:off x="386443" y="1458819"/>
                <a:ext cx="5111153" cy="4268733"/>
              </a:xfrm>
              <a:prstGeom prst="rect">
                <a:avLst/>
              </a:prstGeom>
              <a:blipFill>
                <a:blip r:embed="rId4"/>
                <a:stretch>
                  <a:fillRect l="-954" t="-713" r="-1669"/>
                </a:stretch>
              </a:blipFill>
            </p:spPr>
            <p:txBody>
              <a:bodyPr/>
              <a:lstStyle/>
              <a:p>
                <a:r>
                  <a:rPr lang="es-CO">
                    <a:noFill/>
                  </a:rPr>
                  <a:t> </a:t>
                </a:r>
              </a:p>
            </p:txBody>
          </p:sp>
        </mc:Fallback>
      </mc:AlternateContent>
      <p:pic>
        <p:nvPicPr>
          <p:cNvPr id="8" name="Imagen 7">
            <a:extLst>
              <a:ext uri="{FF2B5EF4-FFF2-40B4-BE49-F238E27FC236}">
                <a16:creationId xmlns:a16="http://schemas.microsoft.com/office/drawing/2014/main" id="{066120E6-9922-0C8C-77B5-44DDF0A2E4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573" y="1120280"/>
            <a:ext cx="5090601" cy="4945809"/>
          </a:xfrm>
          <a:prstGeom prst="rect">
            <a:avLst/>
          </a:prstGeom>
        </p:spPr>
      </p:pic>
    </p:spTree>
    <p:extLst>
      <p:ext uri="{BB962C8B-B14F-4D97-AF65-F5344CB8AC3E}">
        <p14:creationId xmlns:p14="http://schemas.microsoft.com/office/powerpoint/2010/main" val="3813135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50FDA-4D94-F9A7-6DF6-B038C01B4B5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A5E4563-ECF0-BF53-5731-13E5BFFBEA7C}"/>
              </a:ext>
            </a:extLst>
          </p:cNvPr>
          <p:cNvSpPr>
            <a:spLocks noGrp="1"/>
          </p:cNvSpPr>
          <p:nvPr>
            <p:ph type="title"/>
          </p:nvPr>
        </p:nvSpPr>
        <p:spPr>
          <a:xfrm>
            <a:off x="838200" y="2498725"/>
            <a:ext cx="10515600" cy="1325563"/>
          </a:xfrm>
        </p:spPr>
        <p:txBody>
          <a:bodyPr>
            <a:normAutofit fontScale="90000"/>
          </a:bodyPr>
          <a:lstStyle/>
          <a:p>
            <a:pPr algn="ctr"/>
            <a:r>
              <a:rPr lang="es-CO" sz="6000" dirty="0">
                <a:solidFill>
                  <a:schemeClr val="accent1">
                    <a:lumMod val="75000"/>
                  </a:schemeClr>
                </a:solidFill>
              </a:rPr>
              <a:t>Modelos generativos probabilísticos</a:t>
            </a:r>
          </a:p>
        </p:txBody>
      </p:sp>
    </p:spTree>
    <p:extLst>
      <p:ext uri="{BB962C8B-B14F-4D97-AF65-F5344CB8AC3E}">
        <p14:creationId xmlns:p14="http://schemas.microsoft.com/office/powerpoint/2010/main" val="11520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6E1FE-D72F-BE91-18D5-92CA718878E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274CAA8-3766-5A0A-44EA-1853EEB1C4D6}"/>
              </a:ext>
            </a:extLst>
          </p:cNvPr>
          <p:cNvSpPr>
            <a:spLocks noGrp="1"/>
          </p:cNvSpPr>
          <p:nvPr>
            <p:ph type="title"/>
          </p:nvPr>
        </p:nvSpPr>
        <p:spPr>
          <a:xfrm>
            <a:off x="462643" y="0"/>
            <a:ext cx="10515600" cy="1325563"/>
          </a:xfrm>
        </p:spPr>
        <p:txBody>
          <a:bodyPr>
            <a:normAutofit/>
          </a:bodyPr>
          <a:lstStyle/>
          <a:p>
            <a:pPr algn="ctr"/>
            <a:r>
              <a:rPr lang="es-CO" sz="5400" dirty="0">
                <a:solidFill>
                  <a:schemeClr val="accent1">
                    <a:lumMod val="75000"/>
                  </a:schemeClr>
                </a:solidFill>
              </a:rPr>
              <a:t>Introducción</a:t>
            </a:r>
          </a:p>
        </p:txBody>
      </p:sp>
      <p:pic>
        <p:nvPicPr>
          <p:cNvPr id="7" name="Imagen 6">
            <a:extLst>
              <a:ext uri="{FF2B5EF4-FFF2-40B4-BE49-F238E27FC236}">
                <a16:creationId xmlns:a16="http://schemas.microsoft.com/office/drawing/2014/main" id="{DCEB36B3-1703-4F20-1C20-5F5877BBD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28" y="1810758"/>
            <a:ext cx="10174625" cy="2783856"/>
          </a:xfrm>
          <a:prstGeom prst="rect">
            <a:avLst/>
          </a:prstGeom>
        </p:spPr>
      </p:pic>
      <p:sp>
        <p:nvSpPr>
          <p:cNvPr id="8" name="CuadroTexto 7">
            <a:extLst>
              <a:ext uri="{FF2B5EF4-FFF2-40B4-BE49-F238E27FC236}">
                <a16:creationId xmlns:a16="http://schemas.microsoft.com/office/drawing/2014/main" id="{D31DA8AC-3627-D851-2BE8-92395663ED0E}"/>
              </a:ext>
            </a:extLst>
          </p:cNvPr>
          <p:cNvSpPr txBox="1"/>
          <p:nvPr/>
        </p:nvSpPr>
        <p:spPr>
          <a:xfrm>
            <a:off x="2838291" y="3072914"/>
            <a:ext cx="1828800" cy="369332"/>
          </a:xfrm>
          <a:prstGeom prst="rect">
            <a:avLst/>
          </a:prstGeom>
          <a:noFill/>
        </p:spPr>
        <p:txBody>
          <a:bodyPr wrap="square" rtlCol="0">
            <a:spAutoFit/>
          </a:bodyPr>
          <a:lstStyle/>
          <a:p>
            <a:r>
              <a:rPr lang="es-CO" dirty="0"/>
              <a:t>verosimilitud</a:t>
            </a:r>
          </a:p>
        </p:txBody>
      </p:sp>
      <p:sp>
        <p:nvSpPr>
          <p:cNvPr id="9" name="CuadroTexto 8">
            <a:extLst>
              <a:ext uri="{FF2B5EF4-FFF2-40B4-BE49-F238E27FC236}">
                <a16:creationId xmlns:a16="http://schemas.microsoft.com/office/drawing/2014/main" id="{457F8CDC-D208-2A37-A23F-777EF5B0DC4C}"/>
              </a:ext>
            </a:extLst>
          </p:cNvPr>
          <p:cNvSpPr txBox="1"/>
          <p:nvPr/>
        </p:nvSpPr>
        <p:spPr>
          <a:xfrm>
            <a:off x="9089572" y="3018020"/>
            <a:ext cx="1828800" cy="369332"/>
          </a:xfrm>
          <a:prstGeom prst="rect">
            <a:avLst/>
          </a:prstGeom>
          <a:noFill/>
        </p:spPr>
        <p:txBody>
          <a:bodyPr wrap="square" rtlCol="0">
            <a:spAutoFit/>
          </a:bodyPr>
          <a:lstStyle/>
          <a:p>
            <a:pPr algn="ctr"/>
            <a:r>
              <a:rPr lang="es-CO" dirty="0"/>
              <a:t>prior</a:t>
            </a:r>
          </a:p>
        </p:txBody>
      </p:sp>
    </p:spTree>
    <p:extLst>
      <p:ext uri="{BB962C8B-B14F-4D97-AF65-F5344CB8AC3E}">
        <p14:creationId xmlns:p14="http://schemas.microsoft.com/office/powerpoint/2010/main" val="265341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ABBEF-7778-F41E-5715-CB6962DE8ADD}"/>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60D99D0-A469-1240-9B04-5611C0C75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557" y="911972"/>
            <a:ext cx="9916886" cy="5230760"/>
          </a:xfrm>
          <a:prstGeom prst="rect">
            <a:avLst/>
          </a:prstGeom>
        </p:spPr>
      </p:pic>
      <p:sp>
        <p:nvSpPr>
          <p:cNvPr id="2" name="Título 1">
            <a:extLst>
              <a:ext uri="{FF2B5EF4-FFF2-40B4-BE49-F238E27FC236}">
                <a16:creationId xmlns:a16="http://schemas.microsoft.com/office/drawing/2014/main" id="{33119D23-B8F2-2422-139D-D1810CA2F1FE}"/>
              </a:ext>
            </a:extLst>
          </p:cNvPr>
          <p:cNvSpPr>
            <a:spLocks noGrp="1"/>
          </p:cNvSpPr>
          <p:nvPr>
            <p:ph type="title"/>
          </p:nvPr>
        </p:nvSpPr>
        <p:spPr>
          <a:xfrm>
            <a:off x="462643" y="0"/>
            <a:ext cx="10515600" cy="1325563"/>
          </a:xfrm>
        </p:spPr>
        <p:txBody>
          <a:bodyPr>
            <a:normAutofit/>
          </a:bodyPr>
          <a:lstStyle/>
          <a:p>
            <a:pPr algn="ctr"/>
            <a:r>
              <a:rPr lang="es-CO" sz="5400" dirty="0">
                <a:solidFill>
                  <a:schemeClr val="accent1">
                    <a:lumMod val="75000"/>
                  </a:schemeClr>
                </a:solidFill>
              </a:rPr>
              <a:t>Modelo generativo (i)</a:t>
            </a:r>
          </a:p>
        </p:txBody>
      </p:sp>
    </p:spTree>
    <p:extLst>
      <p:ext uri="{BB962C8B-B14F-4D97-AF65-F5344CB8AC3E}">
        <p14:creationId xmlns:p14="http://schemas.microsoft.com/office/powerpoint/2010/main" val="4272419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0A0B24-26BB-6F24-1D1C-490A1C157600}"/>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6EA44340-215A-A115-A5A9-B77862B2B080}"/>
              </a:ext>
            </a:extLst>
          </p:cNvPr>
          <p:cNvSpPr>
            <a:spLocks noGrp="1"/>
          </p:cNvSpPr>
          <p:nvPr>
            <p:ph idx="1"/>
          </p:nvPr>
        </p:nvSpPr>
        <p:spPr/>
        <p:txBody>
          <a:bodyPr/>
          <a:lstStyle/>
          <a:p>
            <a:endParaRPr lang="es-CO"/>
          </a:p>
        </p:txBody>
      </p:sp>
      <p:pic>
        <p:nvPicPr>
          <p:cNvPr id="2050" name="Picture 2" descr="Modelos de Machine Learning | OpenWebinars">
            <a:extLst>
              <a:ext uri="{FF2B5EF4-FFF2-40B4-BE49-F238E27FC236}">
                <a16:creationId xmlns:a16="http://schemas.microsoft.com/office/drawing/2014/main" id="{D25845BF-42E9-8032-BBDA-C8652FACD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8372"/>
            <a:ext cx="10706100" cy="6388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367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19E76-2B2B-DD00-3AAA-3020C6CA1D26}"/>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08AFF541-5958-4E98-A373-691050F11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260" y="1044961"/>
            <a:ext cx="8932738" cy="5813039"/>
          </a:xfrm>
          <a:prstGeom prst="rect">
            <a:avLst/>
          </a:prstGeom>
        </p:spPr>
      </p:pic>
      <p:sp>
        <p:nvSpPr>
          <p:cNvPr id="2" name="Título 1">
            <a:extLst>
              <a:ext uri="{FF2B5EF4-FFF2-40B4-BE49-F238E27FC236}">
                <a16:creationId xmlns:a16="http://schemas.microsoft.com/office/drawing/2014/main" id="{4403ACBE-F41B-3EA2-F88B-8CDDCAAE4600}"/>
              </a:ext>
            </a:extLst>
          </p:cNvPr>
          <p:cNvSpPr>
            <a:spLocks noGrp="1"/>
          </p:cNvSpPr>
          <p:nvPr>
            <p:ph type="title"/>
          </p:nvPr>
        </p:nvSpPr>
        <p:spPr>
          <a:xfrm>
            <a:off x="462643" y="0"/>
            <a:ext cx="10515600" cy="1325563"/>
          </a:xfrm>
        </p:spPr>
        <p:txBody>
          <a:bodyPr>
            <a:normAutofit/>
          </a:bodyPr>
          <a:lstStyle/>
          <a:p>
            <a:pPr algn="ctr"/>
            <a:r>
              <a:rPr lang="es-CO" sz="5400" dirty="0">
                <a:solidFill>
                  <a:schemeClr val="accent1">
                    <a:lumMod val="75000"/>
                  </a:schemeClr>
                </a:solidFill>
              </a:rPr>
              <a:t>Modelo generativo (</a:t>
            </a:r>
            <a:r>
              <a:rPr lang="es-CO" sz="5400" dirty="0" err="1">
                <a:solidFill>
                  <a:schemeClr val="accent1">
                    <a:lumMod val="75000"/>
                  </a:schemeClr>
                </a:solidFill>
              </a:rPr>
              <a:t>ii</a:t>
            </a:r>
            <a:r>
              <a:rPr lang="es-CO" sz="5400" dirty="0">
                <a:solidFill>
                  <a:schemeClr val="accent1">
                    <a:lumMod val="75000"/>
                  </a:schemeClr>
                </a:solidFill>
              </a:rPr>
              <a:t>)</a:t>
            </a:r>
          </a:p>
        </p:txBody>
      </p:sp>
      <p:pic>
        <p:nvPicPr>
          <p:cNvPr id="7" name="Imagen 6">
            <a:extLst>
              <a:ext uri="{FF2B5EF4-FFF2-40B4-BE49-F238E27FC236}">
                <a16:creationId xmlns:a16="http://schemas.microsoft.com/office/drawing/2014/main" id="{7F74EB2B-FD7E-66A6-FAC7-3C77024A5D00}"/>
              </a:ext>
            </a:extLst>
          </p:cNvPr>
          <p:cNvPicPr>
            <a:picLocks noChangeAspect="1"/>
          </p:cNvPicPr>
          <p:nvPr/>
        </p:nvPicPr>
        <p:blipFill>
          <a:blip r:embed="rId4"/>
          <a:stretch>
            <a:fillRect/>
          </a:stretch>
        </p:blipFill>
        <p:spPr>
          <a:xfrm>
            <a:off x="1925015" y="1007030"/>
            <a:ext cx="5287190" cy="256774"/>
          </a:xfrm>
          <a:prstGeom prst="rect">
            <a:avLst/>
          </a:prstGeom>
        </p:spPr>
      </p:pic>
    </p:spTree>
    <p:extLst>
      <p:ext uri="{BB962C8B-B14F-4D97-AF65-F5344CB8AC3E}">
        <p14:creationId xmlns:p14="http://schemas.microsoft.com/office/powerpoint/2010/main" val="2541623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25331-5EC0-16C7-1573-D961A013852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EC8F2C1-6E61-6D9E-CE46-48F58FDC0DBB}"/>
              </a:ext>
            </a:extLst>
          </p:cNvPr>
          <p:cNvSpPr>
            <a:spLocks noGrp="1"/>
          </p:cNvSpPr>
          <p:nvPr>
            <p:ph type="title"/>
          </p:nvPr>
        </p:nvSpPr>
        <p:spPr>
          <a:xfrm>
            <a:off x="462643" y="-154801"/>
            <a:ext cx="9579428" cy="1877786"/>
          </a:xfrm>
        </p:spPr>
        <p:txBody>
          <a:bodyPr>
            <a:normAutofit/>
          </a:bodyPr>
          <a:lstStyle/>
          <a:p>
            <a:pPr algn="ctr"/>
            <a:r>
              <a:rPr lang="es-CO" sz="4800" dirty="0">
                <a:solidFill>
                  <a:schemeClr val="accent1">
                    <a:lumMod val="75000"/>
                  </a:schemeClr>
                </a:solidFill>
              </a:rPr>
              <a:t>Modelo generativo: entradas continuas (</a:t>
            </a:r>
            <a:r>
              <a:rPr lang="es-CO" sz="4800" dirty="0" err="1">
                <a:solidFill>
                  <a:schemeClr val="accent1">
                    <a:lumMod val="75000"/>
                  </a:schemeClr>
                </a:solidFill>
              </a:rPr>
              <a:t>ii</a:t>
            </a:r>
            <a:r>
              <a:rPr lang="es-CO" sz="4800" dirty="0">
                <a:solidFill>
                  <a:schemeClr val="accent1">
                    <a:lumMod val="75000"/>
                  </a:schemeClr>
                </a:solidFill>
              </a:rPr>
              <a:t>)</a:t>
            </a:r>
          </a:p>
        </p:txBody>
      </p:sp>
      <p:pic>
        <p:nvPicPr>
          <p:cNvPr id="6" name="Imagen 5">
            <a:extLst>
              <a:ext uri="{FF2B5EF4-FFF2-40B4-BE49-F238E27FC236}">
                <a16:creationId xmlns:a16="http://schemas.microsoft.com/office/drawing/2014/main" id="{C34CD077-E76C-BB1C-3773-B4DD07D0D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257" y="1458819"/>
            <a:ext cx="8951485" cy="4859678"/>
          </a:xfrm>
          <a:prstGeom prst="rect">
            <a:avLst/>
          </a:prstGeom>
        </p:spPr>
      </p:pic>
    </p:spTree>
    <p:extLst>
      <p:ext uri="{BB962C8B-B14F-4D97-AF65-F5344CB8AC3E}">
        <p14:creationId xmlns:p14="http://schemas.microsoft.com/office/powerpoint/2010/main" val="528997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753BF-DFCF-26DD-74ED-A7259265C6D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7784FEE-47E0-ADA0-B3DE-9B5EE97CF66B}"/>
              </a:ext>
            </a:extLst>
          </p:cNvPr>
          <p:cNvSpPr>
            <a:spLocks noGrp="1"/>
          </p:cNvSpPr>
          <p:nvPr>
            <p:ph type="title"/>
          </p:nvPr>
        </p:nvSpPr>
        <p:spPr>
          <a:xfrm>
            <a:off x="0" y="0"/>
            <a:ext cx="10515600" cy="1325563"/>
          </a:xfrm>
        </p:spPr>
        <p:txBody>
          <a:bodyPr>
            <a:normAutofit fontScale="90000"/>
          </a:bodyPr>
          <a:lstStyle/>
          <a:p>
            <a:pPr algn="ctr"/>
            <a:r>
              <a:rPr lang="es-CO" sz="5400" dirty="0">
                <a:solidFill>
                  <a:schemeClr val="accent1">
                    <a:lumMod val="75000"/>
                  </a:schemeClr>
                </a:solidFill>
              </a:rPr>
              <a:t>Modelo generativo: entradas continuas (</a:t>
            </a:r>
            <a:r>
              <a:rPr lang="es-CO" sz="5400" dirty="0" err="1">
                <a:solidFill>
                  <a:schemeClr val="accent1">
                    <a:lumMod val="75000"/>
                  </a:schemeClr>
                </a:solidFill>
              </a:rPr>
              <a:t>ii</a:t>
            </a:r>
            <a:r>
              <a:rPr lang="es-CO" sz="5400" dirty="0">
                <a:solidFill>
                  <a:schemeClr val="accent1">
                    <a:lumMod val="75000"/>
                  </a:schemeClr>
                </a:solidFill>
              </a:rPr>
              <a:t>) demostración (A)</a:t>
            </a:r>
          </a:p>
        </p:txBody>
      </p:sp>
      <p:pic>
        <p:nvPicPr>
          <p:cNvPr id="4" name="Imagen 3">
            <a:extLst>
              <a:ext uri="{FF2B5EF4-FFF2-40B4-BE49-F238E27FC236}">
                <a16:creationId xmlns:a16="http://schemas.microsoft.com/office/drawing/2014/main" id="{361305CA-AA5E-85EA-2714-8CB0DE53E1C1}"/>
              </a:ext>
            </a:extLst>
          </p:cNvPr>
          <p:cNvPicPr>
            <a:picLocks noChangeAspect="1"/>
          </p:cNvPicPr>
          <p:nvPr/>
        </p:nvPicPr>
        <p:blipFill>
          <a:blip r:embed="rId3"/>
          <a:stretch>
            <a:fillRect/>
          </a:stretch>
        </p:blipFill>
        <p:spPr>
          <a:xfrm>
            <a:off x="0" y="1181235"/>
            <a:ext cx="5649686" cy="3194951"/>
          </a:xfrm>
          <a:prstGeom prst="rect">
            <a:avLst/>
          </a:prstGeom>
        </p:spPr>
      </p:pic>
      <p:pic>
        <p:nvPicPr>
          <p:cNvPr id="8" name="Imagen 7">
            <a:extLst>
              <a:ext uri="{FF2B5EF4-FFF2-40B4-BE49-F238E27FC236}">
                <a16:creationId xmlns:a16="http://schemas.microsoft.com/office/drawing/2014/main" id="{BC982291-CE96-6F9C-7295-607012680618}"/>
              </a:ext>
            </a:extLst>
          </p:cNvPr>
          <p:cNvPicPr>
            <a:picLocks noChangeAspect="1"/>
          </p:cNvPicPr>
          <p:nvPr/>
        </p:nvPicPr>
        <p:blipFill>
          <a:blip r:embed="rId4"/>
          <a:stretch>
            <a:fillRect/>
          </a:stretch>
        </p:blipFill>
        <p:spPr>
          <a:xfrm>
            <a:off x="237026" y="4376218"/>
            <a:ext cx="6492803" cy="2362405"/>
          </a:xfrm>
          <a:prstGeom prst="rect">
            <a:avLst/>
          </a:prstGeom>
        </p:spPr>
      </p:pic>
      <p:pic>
        <p:nvPicPr>
          <p:cNvPr id="10" name="Imagen 9">
            <a:extLst>
              <a:ext uri="{FF2B5EF4-FFF2-40B4-BE49-F238E27FC236}">
                <a16:creationId xmlns:a16="http://schemas.microsoft.com/office/drawing/2014/main" id="{56426B1C-4CDF-62C0-8845-0BD86DB362A6}"/>
              </a:ext>
            </a:extLst>
          </p:cNvPr>
          <p:cNvPicPr>
            <a:picLocks noChangeAspect="1"/>
          </p:cNvPicPr>
          <p:nvPr/>
        </p:nvPicPr>
        <p:blipFill>
          <a:blip r:embed="rId5"/>
          <a:stretch>
            <a:fillRect/>
          </a:stretch>
        </p:blipFill>
        <p:spPr>
          <a:xfrm>
            <a:off x="6729829" y="1325563"/>
            <a:ext cx="4038602" cy="3204383"/>
          </a:xfrm>
          <a:prstGeom prst="rect">
            <a:avLst/>
          </a:prstGeom>
        </p:spPr>
      </p:pic>
      <p:pic>
        <p:nvPicPr>
          <p:cNvPr id="12" name="Imagen 11">
            <a:extLst>
              <a:ext uri="{FF2B5EF4-FFF2-40B4-BE49-F238E27FC236}">
                <a16:creationId xmlns:a16="http://schemas.microsoft.com/office/drawing/2014/main" id="{10C82794-3A1A-F929-48BF-1BBF5D75929F}"/>
              </a:ext>
            </a:extLst>
          </p:cNvPr>
          <p:cNvPicPr>
            <a:picLocks noChangeAspect="1"/>
          </p:cNvPicPr>
          <p:nvPr/>
        </p:nvPicPr>
        <p:blipFill>
          <a:blip r:embed="rId6"/>
          <a:stretch>
            <a:fillRect/>
          </a:stretch>
        </p:blipFill>
        <p:spPr>
          <a:xfrm>
            <a:off x="6966855" y="4661181"/>
            <a:ext cx="4038602" cy="1742512"/>
          </a:xfrm>
          <a:prstGeom prst="rect">
            <a:avLst/>
          </a:prstGeom>
        </p:spPr>
      </p:pic>
    </p:spTree>
    <p:extLst>
      <p:ext uri="{BB962C8B-B14F-4D97-AF65-F5344CB8AC3E}">
        <p14:creationId xmlns:p14="http://schemas.microsoft.com/office/powerpoint/2010/main" val="3379923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446F1-E7E7-24CD-84E0-DCFEB6ABC1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EBF8B94-9AC4-D800-9856-62BDF5AD1175}"/>
              </a:ext>
            </a:extLst>
          </p:cNvPr>
          <p:cNvSpPr>
            <a:spLocks noGrp="1"/>
          </p:cNvSpPr>
          <p:nvPr>
            <p:ph type="title"/>
          </p:nvPr>
        </p:nvSpPr>
        <p:spPr>
          <a:xfrm>
            <a:off x="462643" y="-154801"/>
            <a:ext cx="9579428" cy="1877786"/>
          </a:xfrm>
        </p:spPr>
        <p:txBody>
          <a:bodyPr>
            <a:normAutofit/>
          </a:bodyPr>
          <a:lstStyle/>
          <a:p>
            <a:pPr algn="ctr"/>
            <a:r>
              <a:rPr lang="es-CO" sz="4800" dirty="0">
                <a:solidFill>
                  <a:schemeClr val="accent1">
                    <a:lumMod val="75000"/>
                  </a:schemeClr>
                </a:solidFill>
              </a:rPr>
              <a:t>Modelo generativo: entradas continuas (</a:t>
            </a:r>
            <a:r>
              <a:rPr lang="es-CO" sz="4800" dirty="0" err="1">
                <a:solidFill>
                  <a:schemeClr val="accent1">
                    <a:lumMod val="75000"/>
                  </a:schemeClr>
                </a:solidFill>
              </a:rPr>
              <a:t>iii</a:t>
            </a:r>
            <a:r>
              <a:rPr lang="es-CO" sz="4800" dirty="0">
                <a:solidFill>
                  <a:schemeClr val="accent1">
                    <a:lumMod val="75000"/>
                  </a:schemeClr>
                </a:solidFill>
              </a:rPr>
              <a:t>)</a:t>
            </a:r>
          </a:p>
        </p:txBody>
      </p:sp>
      <p:pic>
        <p:nvPicPr>
          <p:cNvPr id="4" name="Imagen 3">
            <a:extLst>
              <a:ext uri="{FF2B5EF4-FFF2-40B4-BE49-F238E27FC236}">
                <a16:creationId xmlns:a16="http://schemas.microsoft.com/office/drawing/2014/main" id="{23B01788-B442-91D7-712D-54A6A8DC0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525" y="1361434"/>
            <a:ext cx="9579428" cy="4372982"/>
          </a:xfrm>
          <a:prstGeom prst="rect">
            <a:avLst/>
          </a:prstGeom>
        </p:spPr>
      </p:pic>
      <p:sp>
        <p:nvSpPr>
          <p:cNvPr id="5" name="CuadroTexto 4">
            <a:extLst>
              <a:ext uri="{FF2B5EF4-FFF2-40B4-BE49-F238E27FC236}">
                <a16:creationId xmlns:a16="http://schemas.microsoft.com/office/drawing/2014/main" id="{2AE52C97-8575-1401-E565-DE175FC99C5C}"/>
              </a:ext>
            </a:extLst>
          </p:cNvPr>
          <p:cNvSpPr txBox="1"/>
          <p:nvPr/>
        </p:nvSpPr>
        <p:spPr>
          <a:xfrm>
            <a:off x="9014323" y="1537947"/>
            <a:ext cx="113676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CO" dirty="0"/>
              <a:t>fronteras</a:t>
            </a:r>
          </a:p>
        </p:txBody>
      </p:sp>
      <p:pic>
        <p:nvPicPr>
          <p:cNvPr id="8" name="Imagen 7">
            <a:extLst>
              <a:ext uri="{FF2B5EF4-FFF2-40B4-BE49-F238E27FC236}">
                <a16:creationId xmlns:a16="http://schemas.microsoft.com/office/drawing/2014/main" id="{32DD7881-D6C3-D328-CA55-59A4BFFD8554}"/>
              </a:ext>
            </a:extLst>
          </p:cNvPr>
          <p:cNvPicPr>
            <a:picLocks noChangeAspect="1"/>
          </p:cNvPicPr>
          <p:nvPr/>
        </p:nvPicPr>
        <p:blipFill>
          <a:blip r:embed="rId4"/>
          <a:stretch>
            <a:fillRect/>
          </a:stretch>
        </p:blipFill>
        <p:spPr>
          <a:xfrm>
            <a:off x="2746956" y="2155038"/>
            <a:ext cx="6698088" cy="4786703"/>
          </a:xfrm>
          <a:prstGeom prst="rect">
            <a:avLst/>
          </a:prstGeom>
        </p:spPr>
      </p:pic>
    </p:spTree>
    <p:extLst>
      <p:ext uri="{BB962C8B-B14F-4D97-AF65-F5344CB8AC3E}">
        <p14:creationId xmlns:p14="http://schemas.microsoft.com/office/powerpoint/2010/main" val="1235403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FEF3A-3DAE-16E6-1B63-9B265D1FBB36}"/>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923B14A8-5EA8-8BDC-E90E-29F63941A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14130"/>
            <a:ext cx="10325914" cy="4951264"/>
          </a:xfrm>
          <a:prstGeom prst="rect">
            <a:avLst/>
          </a:prstGeom>
        </p:spPr>
      </p:pic>
      <p:sp>
        <p:nvSpPr>
          <p:cNvPr id="2" name="Título 1">
            <a:extLst>
              <a:ext uri="{FF2B5EF4-FFF2-40B4-BE49-F238E27FC236}">
                <a16:creationId xmlns:a16="http://schemas.microsoft.com/office/drawing/2014/main" id="{2B6106D1-4F0F-8E45-617C-F7CC5F92FA90}"/>
              </a:ext>
            </a:extLst>
          </p:cNvPr>
          <p:cNvSpPr>
            <a:spLocks noGrp="1"/>
          </p:cNvSpPr>
          <p:nvPr>
            <p:ph type="title"/>
          </p:nvPr>
        </p:nvSpPr>
        <p:spPr>
          <a:xfrm>
            <a:off x="1306286" y="0"/>
            <a:ext cx="9579428" cy="1314130"/>
          </a:xfrm>
        </p:spPr>
        <p:txBody>
          <a:bodyPr>
            <a:normAutofit/>
          </a:bodyPr>
          <a:lstStyle/>
          <a:p>
            <a:pPr algn="ctr"/>
            <a:r>
              <a:rPr lang="es-CO" sz="4800" dirty="0">
                <a:solidFill>
                  <a:schemeClr val="accent1">
                    <a:lumMod val="75000"/>
                  </a:schemeClr>
                </a:solidFill>
              </a:rPr>
              <a:t>Máxima verosimilitud (i)</a:t>
            </a:r>
          </a:p>
        </p:txBody>
      </p:sp>
    </p:spTree>
    <p:extLst>
      <p:ext uri="{BB962C8B-B14F-4D97-AF65-F5344CB8AC3E}">
        <p14:creationId xmlns:p14="http://schemas.microsoft.com/office/powerpoint/2010/main" val="901597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BFAA9-E731-1644-B4AA-1FC5AF0C903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1E310AC-6E23-73DF-3977-2158DE9E8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829" y="989557"/>
            <a:ext cx="8730342" cy="5868443"/>
          </a:xfrm>
          <a:prstGeom prst="rect">
            <a:avLst/>
          </a:prstGeom>
        </p:spPr>
      </p:pic>
      <p:sp>
        <p:nvSpPr>
          <p:cNvPr id="2" name="Título 1">
            <a:extLst>
              <a:ext uri="{FF2B5EF4-FFF2-40B4-BE49-F238E27FC236}">
                <a16:creationId xmlns:a16="http://schemas.microsoft.com/office/drawing/2014/main" id="{A68363EA-9418-D333-C7F3-B5B648D3C7D1}"/>
              </a:ext>
            </a:extLst>
          </p:cNvPr>
          <p:cNvSpPr>
            <a:spLocks noGrp="1"/>
          </p:cNvSpPr>
          <p:nvPr>
            <p:ph type="title"/>
          </p:nvPr>
        </p:nvSpPr>
        <p:spPr>
          <a:xfrm>
            <a:off x="1306286" y="0"/>
            <a:ext cx="9579428" cy="1314130"/>
          </a:xfrm>
        </p:spPr>
        <p:txBody>
          <a:bodyPr>
            <a:normAutofit/>
          </a:bodyPr>
          <a:lstStyle/>
          <a:p>
            <a:pPr algn="ctr"/>
            <a:r>
              <a:rPr lang="es-CO" sz="4800" dirty="0">
                <a:solidFill>
                  <a:schemeClr val="accent1">
                    <a:lumMod val="75000"/>
                  </a:schemeClr>
                </a:solidFill>
              </a:rPr>
              <a:t>Máxima verosimilitud (</a:t>
            </a:r>
            <a:r>
              <a:rPr lang="es-CO" sz="4800" dirty="0" err="1">
                <a:solidFill>
                  <a:schemeClr val="accent1">
                    <a:lumMod val="75000"/>
                  </a:schemeClr>
                </a:solidFill>
              </a:rPr>
              <a:t>ii</a:t>
            </a:r>
            <a:r>
              <a:rPr lang="es-CO" sz="4800" dirty="0">
                <a:solidFill>
                  <a:schemeClr val="accent1">
                    <a:lumMod val="75000"/>
                  </a:schemeClr>
                </a:solidFill>
              </a:rPr>
              <a:t>)</a:t>
            </a:r>
          </a:p>
        </p:txBody>
      </p:sp>
    </p:spTree>
    <p:extLst>
      <p:ext uri="{BB962C8B-B14F-4D97-AF65-F5344CB8AC3E}">
        <p14:creationId xmlns:p14="http://schemas.microsoft.com/office/powerpoint/2010/main" val="4034137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D8423-DF6E-0826-51E5-B5D232E99CBF}"/>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C1C6854E-0E85-0B26-F2A3-58243238A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079" y="1453877"/>
            <a:ext cx="9858635" cy="3950245"/>
          </a:xfrm>
          <a:prstGeom prst="rect">
            <a:avLst/>
          </a:prstGeom>
        </p:spPr>
      </p:pic>
      <p:sp>
        <p:nvSpPr>
          <p:cNvPr id="2" name="Título 1">
            <a:extLst>
              <a:ext uri="{FF2B5EF4-FFF2-40B4-BE49-F238E27FC236}">
                <a16:creationId xmlns:a16="http://schemas.microsoft.com/office/drawing/2014/main" id="{650F4DD0-BF63-A36E-96E4-672487A4A6F1}"/>
              </a:ext>
            </a:extLst>
          </p:cNvPr>
          <p:cNvSpPr>
            <a:spLocks noGrp="1"/>
          </p:cNvSpPr>
          <p:nvPr>
            <p:ph type="title"/>
          </p:nvPr>
        </p:nvSpPr>
        <p:spPr>
          <a:xfrm>
            <a:off x="1306286" y="0"/>
            <a:ext cx="9579428" cy="1314130"/>
          </a:xfrm>
        </p:spPr>
        <p:txBody>
          <a:bodyPr>
            <a:normAutofit/>
          </a:bodyPr>
          <a:lstStyle/>
          <a:p>
            <a:pPr algn="ctr"/>
            <a:r>
              <a:rPr lang="es-CO" sz="4800" dirty="0">
                <a:solidFill>
                  <a:schemeClr val="accent1">
                    <a:lumMod val="75000"/>
                  </a:schemeClr>
                </a:solidFill>
              </a:rPr>
              <a:t>Máxima verosimilitud (</a:t>
            </a:r>
            <a:r>
              <a:rPr lang="es-CO" sz="4800" dirty="0" err="1">
                <a:solidFill>
                  <a:schemeClr val="accent1">
                    <a:lumMod val="75000"/>
                  </a:schemeClr>
                </a:solidFill>
              </a:rPr>
              <a:t>iii</a:t>
            </a:r>
            <a:r>
              <a:rPr lang="es-CO" sz="4800" dirty="0">
                <a:solidFill>
                  <a:schemeClr val="accent1">
                    <a:lumMod val="75000"/>
                  </a:schemeClr>
                </a:solidFill>
              </a:rPr>
              <a:t>)</a:t>
            </a:r>
          </a:p>
        </p:txBody>
      </p:sp>
    </p:spTree>
    <p:extLst>
      <p:ext uri="{BB962C8B-B14F-4D97-AF65-F5344CB8AC3E}">
        <p14:creationId xmlns:p14="http://schemas.microsoft.com/office/powerpoint/2010/main" val="2648013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CC540-8672-32DE-BFA4-7A4976CECD7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459401E-6EB7-411C-DB88-1A487C7BF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86" y="1314130"/>
            <a:ext cx="9715500" cy="5055679"/>
          </a:xfrm>
          <a:prstGeom prst="rect">
            <a:avLst/>
          </a:prstGeom>
        </p:spPr>
      </p:pic>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A122D6F3-9857-45ED-A609-843BD02D8F48}"/>
                  </a:ext>
                </a:extLst>
              </p:cNvPr>
              <p:cNvSpPr>
                <a:spLocks noGrp="1"/>
              </p:cNvSpPr>
              <p:nvPr>
                <p:ph type="title"/>
              </p:nvPr>
            </p:nvSpPr>
            <p:spPr>
              <a:xfrm>
                <a:off x="1306286" y="0"/>
                <a:ext cx="9579428" cy="1314130"/>
              </a:xfrm>
            </p:spPr>
            <p:txBody>
              <a:bodyPr>
                <a:normAutofit fontScale="90000"/>
              </a:bodyPr>
              <a:lstStyle/>
              <a:p>
                <a:pPr algn="ctr"/>
                <a:r>
                  <a:rPr lang="es-CO" sz="4800" dirty="0">
                    <a:solidFill>
                      <a:schemeClr val="accent1">
                        <a:lumMod val="75000"/>
                      </a:schemeClr>
                    </a:solidFill>
                  </a:rPr>
                  <a:t>Máxima verosimilitud: Solución para  </a:t>
                </a:r>
                <a:br>
                  <a:rPr lang="es-CO" sz="4800" dirty="0">
                    <a:solidFill>
                      <a:schemeClr val="accent1">
                        <a:lumMod val="75000"/>
                      </a:schemeClr>
                    </a:solidFill>
                  </a:rPr>
                </a:br>
                <a14:m>
                  <m:oMathPara xmlns:m="http://schemas.openxmlformats.org/officeDocument/2006/math">
                    <m:oMathParaPr>
                      <m:jc m:val="centerGroup"/>
                    </m:oMathParaPr>
                    <m:oMath xmlns:m="http://schemas.openxmlformats.org/officeDocument/2006/math">
                      <m:r>
                        <a:rPr lang="es-CO" sz="4800" b="0" i="1" smtClean="0">
                          <a:solidFill>
                            <a:schemeClr val="accent1">
                              <a:lumMod val="75000"/>
                            </a:schemeClr>
                          </a:solidFill>
                          <a:latin typeface="Cambria Math" panose="02040503050406030204" pitchFamily="18" charset="0"/>
                        </a:rPr>
                        <m:t>𝜋</m:t>
                      </m:r>
                      <m:r>
                        <a:rPr lang="es-CO" sz="4800" b="0" i="1" smtClean="0">
                          <a:solidFill>
                            <a:schemeClr val="accent1">
                              <a:lumMod val="75000"/>
                            </a:schemeClr>
                          </a:solidFill>
                          <a:latin typeface="Cambria Math" panose="02040503050406030204" pitchFamily="18" charset="0"/>
                        </a:rPr>
                        <m:t>, </m:t>
                      </m:r>
                      <m:sSub>
                        <m:sSubPr>
                          <m:ctrlPr>
                            <a:rPr lang="es-CO" sz="4800" b="0" i="1" smtClean="0">
                              <a:solidFill>
                                <a:schemeClr val="accent1">
                                  <a:lumMod val="75000"/>
                                </a:schemeClr>
                              </a:solidFill>
                              <a:latin typeface="Cambria Math" panose="02040503050406030204" pitchFamily="18" charset="0"/>
                            </a:rPr>
                          </m:ctrlPr>
                        </m:sSubPr>
                        <m:e>
                          <m:r>
                            <a:rPr lang="es-CO" sz="4800" b="0" i="1" smtClean="0">
                              <a:solidFill>
                                <a:schemeClr val="accent1">
                                  <a:lumMod val="75000"/>
                                </a:schemeClr>
                              </a:solidFill>
                              <a:latin typeface="Cambria Math" panose="02040503050406030204" pitchFamily="18" charset="0"/>
                            </a:rPr>
                            <m:t>𝜇</m:t>
                          </m:r>
                        </m:e>
                        <m:sub>
                          <m:r>
                            <a:rPr lang="es-CO" sz="4800" b="0" i="1" smtClean="0">
                              <a:solidFill>
                                <a:schemeClr val="accent1">
                                  <a:lumMod val="75000"/>
                                </a:schemeClr>
                              </a:solidFill>
                              <a:latin typeface="Cambria Math" panose="02040503050406030204" pitchFamily="18" charset="0"/>
                            </a:rPr>
                            <m:t>1</m:t>
                          </m:r>
                        </m:sub>
                      </m:sSub>
                      <m:r>
                        <a:rPr lang="es-CO" sz="4800" b="0" i="1" smtClean="0">
                          <a:solidFill>
                            <a:schemeClr val="accent1">
                              <a:lumMod val="75000"/>
                            </a:schemeClr>
                          </a:solidFill>
                          <a:latin typeface="Cambria Math" panose="02040503050406030204" pitchFamily="18" charset="0"/>
                        </a:rPr>
                        <m:t>𝑦</m:t>
                      </m:r>
                      <m:r>
                        <a:rPr lang="es-CO" sz="4800" b="0" i="1" smtClean="0">
                          <a:solidFill>
                            <a:schemeClr val="accent1">
                              <a:lumMod val="75000"/>
                            </a:schemeClr>
                          </a:solidFill>
                          <a:latin typeface="Cambria Math" panose="02040503050406030204" pitchFamily="18" charset="0"/>
                        </a:rPr>
                        <m:t> </m:t>
                      </m:r>
                      <m:sSub>
                        <m:sSubPr>
                          <m:ctrlPr>
                            <a:rPr lang="es-CO" sz="4800" b="0" i="1" smtClean="0">
                              <a:solidFill>
                                <a:schemeClr val="accent1">
                                  <a:lumMod val="75000"/>
                                </a:schemeClr>
                              </a:solidFill>
                              <a:latin typeface="Cambria Math" panose="02040503050406030204" pitchFamily="18" charset="0"/>
                            </a:rPr>
                          </m:ctrlPr>
                        </m:sSubPr>
                        <m:e>
                          <m:r>
                            <a:rPr lang="es-CO" sz="4800" b="0" i="1" smtClean="0">
                              <a:solidFill>
                                <a:schemeClr val="accent1">
                                  <a:lumMod val="75000"/>
                                </a:schemeClr>
                              </a:solidFill>
                              <a:latin typeface="Cambria Math" panose="02040503050406030204" pitchFamily="18" charset="0"/>
                            </a:rPr>
                            <m:t>𝜇</m:t>
                          </m:r>
                        </m:e>
                        <m:sub>
                          <m:r>
                            <a:rPr lang="es-CO" sz="4800" b="0" i="1" smtClean="0">
                              <a:solidFill>
                                <a:schemeClr val="accent1">
                                  <a:lumMod val="75000"/>
                                </a:schemeClr>
                              </a:solidFill>
                              <a:latin typeface="Cambria Math" panose="02040503050406030204" pitchFamily="18" charset="0"/>
                            </a:rPr>
                            <m:t>2</m:t>
                          </m:r>
                        </m:sub>
                      </m:sSub>
                    </m:oMath>
                  </m:oMathPara>
                </a14:m>
                <a:endParaRPr lang="es-CO" sz="4800" dirty="0">
                  <a:solidFill>
                    <a:schemeClr val="accent1">
                      <a:lumMod val="75000"/>
                    </a:schemeClr>
                  </a:solidFill>
                </a:endParaRPr>
              </a:p>
            </p:txBody>
          </p:sp>
        </mc:Choice>
        <mc:Fallback xmlns="">
          <p:sp>
            <p:nvSpPr>
              <p:cNvPr id="2" name="Título 1">
                <a:extLst>
                  <a:ext uri="{FF2B5EF4-FFF2-40B4-BE49-F238E27FC236}">
                    <a16:creationId xmlns:a16="http://schemas.microsoft.com/office/drawing/2014/main" id="{A122D6F3-9857-45ED-A609-843BD02D8F48}"/>
                  </a:ext>
                </a:extLst>
              </p:cNvPr>
              <p:cNvSpPr>
                <a:spLocks noGrp="1" noRot="1" noChangeAspect="1" noMove="1" noResize="1" noEditPoints="1" noAdjustHandles="1" noChangeArrowheads="1" noChangeShapeType="1" noTextEdit="1"/>
              </p:cNvSpPr>
              <p:nvPr>
                <p:ph type="title"/>
              </p:nvPr>
            </p:nvSpPr>
            <p:spPr>
              <a:xfrm>
                <a:off x="1306286" y="0"/>
                <a:ext cx="9579428" cy="1314130"/>
              </a:xfrm>
              <a:blipFill>
                <a:blip r:embed="rId5"/>
                <a:stretch>
                  <a:fillRect t="-12500"/>
                </a:stretch>
              </a:blipFill>
            </p:spPr>
            <p:txBody>
              <a:bodyPr/>
              <a:lstStyle/>
              <a:p>
                <a:r>
                  <a:rPr lang="es-CO">
                    <a:noFill/>
                  </a:rPr>
                  <a:t> </a:t>
                </a:r>
              </a:p>
            </p:txBody>
          </p:sp>
        </mc:Fallback>
      </mc:AlternateContent>
    </p:spTree>
    <p:extLst>
      <p:ext uri="{BB962C8B-B14F-4D97-AF65-F5344CB8AC3E}">
        <p14:creationId xmlns:p14="http://schemas.microsoft.com/office/powerpoint/2010/main" val="4045927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A7E13-3E9C-F6C3-7AFF-692B05D17A2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ítulo 1">
                <a:extLst>
                  <a:ext uri="{FF2B5EF4-FFF2-40B4-BE49-F238E27FC236}">
                    <a16:creationId xmlns:a16="http://schemas.microsoft.com/office/drawing/2014/main" id="{A9BBF65D-3D72-7288-E237-D1BAE61F2F39}"/>
                  </a:ext>
                </a:extLst>
              </p:cNvPr>
              <p:cNvSpPr txBox="1">
                <a:spLocks/>
              </p:cNvSpPr>
              <p:nvPr/>
            </p:nvSpPr>
            <p:spPr>
              <a:xfrm>
                <a:off x="680678" y="173936"/>
                <a:ext cx="9579428" cy="1314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4800" dirty="0">
                    <a:solidFill>
                      <a:schemeClr val="accent1">
                        <a:lumMod val="75000"/>
                      </a:schemeClr>
                    </a:solidFill>
                  </a:rPr>
                  <a:t>Máxima verosimilitud: Solución para  </a:t>
                </a:r>
                <a14:m>
                  <m:oMath xmlns:m="http://schemas.openxmlformats.org/officeDocument/2006/math">
                    <m:r>
                      <m:rPr>
                        <m:sty m:val="p"/>
                      </m:rPr>
                      <a:rPr lang="es-CO" sz="4800" smtClean="0">
                        <a:solidFill>
                          <a:schemeClr val="accent1">
                            <a:lumMod val="75000"/>
                          </a:schemeClr>
                        </a:solidFill>
                        <a:latin typeface="Cambria Math" panose="02040503050406030204" pitchFamily="18" charset="0"/>
                      </a:rPr>
                      <m:t>Σ</m:t>
                    </m:r>
                  </m:oMath>
                </a14:m>
                <a:endParaRPr lang="es-CO" sz="4800" dirty="0">
                  <a:solidFill>
                    <a:schemeClr val="accent1">
                      <a:lumMod val="75000"/>
                    </a:schemeClr>
                  </a:solidFill>
                </a:endParaRPr>
              </a:p>
            </p:txBody>
          </p:sp>
        </mc:Choice>
        <mc:Fallback xmlns="">
          <p:sp>
            <p:nvSpPr>
              <p:cNvPr id="6" name="Título 1">
                <a:extLst>
                  <a:ext uri="{FF2B5EF4-FFF2-40B4-BE49-F238E27FC236}">
                    <a16:creationId xmlns:a16="http://schemas.microsoft.com/office/drawing/2014/main" id="{A9BBF65D-3D72-7288-E237-D1BAE61F2F39}"/>
                  </a:ext>
                </a:extLst>
              </p:cNvPr>
              <p:cNvSpPr txBox="1">
                <a:spLocks noRot="1" noChangeAspect="1" noMove="1" noResize="1" noEditPoints="1" noAdjustHandles="1" noChangeArrowheads="1" noChangeShapeType="1" noTextEdit="1"/>
              </p:cNvSpPr>
              <p:nvPr/>
            </p:nvSpPr>
            <p:spPr>
              <a:xfrm>
                <a:off x="680678" y="173936"/>
                <a:ext cx="9579428" cy="1314130"/>
              </a:xfrm>
              <a:prstGeom prst="rect">
                <a:avLst/>
              </a:prstGeom>
              <a:blipFill>
                <a:blip r:embed="rId4"/>
                <a:stretch>
                  <a:fillRect l="-2228" b="-2326"/>
                </a:stretch>
              </a:blipFill>
            </p:spPr>
            <p:txBody>
              <a:bodyPr/>
              <a:lstStyle/>
              <a:p>
                <a:r>
                  <a:rPr lang="es-CO">
                    <a:noFill/>
                  </a:rPr>
                  <a:t> </a:t>
                </a:r>
              </a:p>
            </p:txBody>
          </p:sp>
        </mc:Fallback>
      </mc:AlternateContent>
      <p:pic>
        <p:nvPicPr>
          <p:cNvPr id="7" name="Imagen 6">
            <a:extLst>
              <a:ext uri="{FF2B5EF4-FFF2-40B4-BE49-F238E27FC236}">
                <a16:creationId xmlns:a16="http://schemas.microsoft.com/office/drawing/2014/main" id="{198BFF08-9ED0-83D6-E00E-5AA9ACC12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678" y="1650008"/>
            <a:ext cx="10271647" cy="4264245"/>
          </a:xfrm>
          <a:prstGeom prst="rect">
            <a:avLst/>
          </a:prstGeom>
        </p:spPr>
      </p:pic>
    </p:spTree>
    <p:extLst>
      <p:ext uri="{BB962C8B-B14F-4D97-AF65-F5344CB8AC3E}">
        <p14:creationId xmlns:p14="http://schemas.microsoft.com/office/powerpoint/2010/main" val="1057726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0FCE3-E8AD-7885-90B9-A0BA3BB18E1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5837B1C0-2B7E-D581-1BC9-A778A115FA54}"/>
              </a:ext>
            </a:extLst>
          </p:cNvPr>
          <p:cNvPicPr>
            <a:picLocks noChangeAspect="1"/>
          </p:cNvPicPr>
          <p:nvPr/>
        </p:nvPicPr>
        <p:blipFill>
          <a:blip r:embed="rId3"/>
          <a:stretch>
            <a:fillRect/>
          </a:stretch>
        </p:blipFill>
        <p:spPr>
          <a:xfrm>
            <a:off x="2176822" y="640439"/>
            <a:ext cx="6287045" cy="2331922"/>
          </a:xfrm>
          <a:prstGeom prst="rect">
            <a:avLst/>
          </a:prstGeom>
        </p:spPr>
      </p:pic>
      <mc:AlternateContent xmlns:mc="http://schemas.openxmlformats.org/markup-compatibility/2006" xmlns:a14="http://schemas.microsoft.com/office/drawing/2010/main">
        <mc:Choice Requires="a14">
          <p:sp>
            <p:nvSpPr>
              <p:cNvPr id="6" name="Título 1">
                <a:extLst>
                  <a:ext uri="{FF2B5EF4-FFF2-40B4-BE49-F238E27FC236}">
                    <a16:creationId xmlns:a16="http://schemas.microsoft.com/office/drawing/2014/main" id="{1FFCEEEE-1E1E-ECBA-6AF8-A6EBDE80873B}"/>
                  </a:ext>
                </a:extLst>
              </p:cNvPr>
              <p:cNvSpPr txBox="1">
                <a:spLocks/>
              </p:cNvSpPr>
              <p:nvPr/>
            </p:nvSpPr>
            <p:spPr>
              <a:xfrm>
                <a:off x="435750" y="0"/>
                <a:ext cx="9579428" cy="99752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4800" dirty="0">
                    <a:solidFill>
                      <a:schemeClr val="accent1">
                        <a:lumMod val="75000"/>
                      </a:schemeClr>
                    </a:solidFill>
                  </a:rPr>
                  <a:t>Demostración solución de </a:t>
                </a:r>
                <a14:m>
                  <m:oMath xmlns:m="http://schemas.openxmlformats.org/officeDocument/2006/math">
                    <m:r>
                      <a:rPr lang="es-CO" sz="4800" b="0" i="1" smtClean="0">
                        <a:solidFill>
                          <a:schemeClr val="accent1">
                            <a:lumMod val="75000"/>
                          </a:schemeClr>
                        </a:solidFill>
                        <a:latin typeface="Cambria Math" panose="02040503050406030204" pitchFamily="18" charset="0"/>
                      </a:rPr>
                      <m:t>𝜋</m:t>
                    </m:r>
                    <m:r>
                      <a:rPr lang="es-CO" sz="4800" b="0" i="1" smtClean="0">
                        <a:solidFill>
                          <a:schemeClr val="accent1">
                            <a:lumMod val="75000"/>
                          </a:schemeClr>
                        </a:solidFill>
                        <a:latin typeface="Cambria Math" panose="02040503050406030204" pitchFamily="18" charset="0"/>
                      </a:rPr>
                      <m:t>, </m:t>
                    </m:r>
                    <m:sSub>
                      <m:sSubPr>
                        <m:ctrlPr>
                          <a:rPr lang="es-CO" sz="4800" b="0" i="1" smtClean="0">
                            <a:solidFill>
                              <a:schemeClr val="accent1">
                                <a:lumMod val="75000"/>
                              </a:schemeClr>
                            </a:solidFill>
                            <a:latin typeface="Cambria Math" panose="02040503050406030204" pitchFamily="18" charset="0"/>
                          </a:rPr>
                        </m:ctrlPr>
                      </m:sSubPr>
                      <m:e>
                        <m:r>
                          <a:rPr lang="es-CO" sz="4800" b="0" i="1" smtClean="0">
                            <a:solidFill>
                              <a:schemeClr val="accent1">
                                <a:lumMod val="75000"/>
                              </a:schemeClr>
                            </a:solidFill>
                            <a:latin typeface="Cambria Math" panose="02040503050406030204" pitchFamily="18" charset="0"/>
                          </a:rPr>
                          <m:t>𝜇</m:t>
                        </m:r>
                      </m:e>
                      <m:sub>
                        <m:r>
                          <a:rPr lang="es-CO" sz="4800" b="0" i="1" smtClean="0">
                            <a:solidFill>
                              <a:schemeClr val="accent1">
                                <a:lumMod val="75000"/>
                              </a:schemeClr>
                            </a:solidFill>
                            <a:latin typeface="Cambria Math" panose="02040503050406030204" pitchFamily="18" charset="0"/>
                          </a:rPr>
                          <m:t>1</m:t>
                        </m:r>
                      </m:sub>
                    </m:sSub>
                    <m:r>
                      <a:rPr lang="es-CO" sz="4800" b="0" i="1" smtClean="0">
                        <a:solidFill>
                          <a:schemeClr val="accent1">
                            <a:lumMod val="75000"/>
                          </a:schemeClr>
                        </a:solidFill>
                        <a:latin typeface="Cambria Math" panose="02040503050406030204" pitchFamily="18" charset="0"/>
                      </a:rPr>
                      <m:t>𝑦</m:t>
                    </m:r>
                    <m:r>
                      <a:rPr lang="es-CO" sz="4800" b="0" i="1" smtClean="0">
                        <a:solidFill>
                          <a:schemeClr val="accent1">
                            <a:lumMod val="75000"/>
                          </a:schemeClr>
                        </a:solidFill>
                        <a:latin typeface="Cambria Math" panose="02040503050406030204" pitchFamily="18" charset="0"/>
                      </a:rPr>
                      <m:t> </m:t>
                    </m:r>
                    <m:sSub>
                      <m:sSubPr>
                        <m:ctrlPr>
                          <a:rPr lang="es-CO" sz="4800" b="0" i="1" smtClean="0">
                            <a:solidFill>
                              <a:schemeClr val="accent1">
                                <a:lumMod val="75000"/>
                              </a:schemeClr>
                            </a:solidFill>
                            <a:latin typeface="Cambria Math" panose="02040503050406030204" pitchFamily="18" charset="0"/>
                          </a:rPr>
                        </m:ctrlPr>
                      </m:sSubPr>
                      <m:e>
                        <m:r>
                          <a:rPr lang="es-CO" sz="4800" b="0" i="1" smtClean="0">
                            <a:solidFill>
                              <a:schemeClr val="accent1">
                                <a:lumMod val="75000"/>
                              </a:schemeClr>
                            </a:solidFill>
                            <a:latin typeface="Cambria Math" panose="02040503050406030204" pitchFamily="18" charset="0"/>
                          </a:rPr>
                          <m:t>𝜇</m:t>
                        </m:r>
                      </m:e>
                      <m:sub>
                        <m:r>
                          <a:rPr lang="es-CO" sz="4800" b="0" i="1" smtClean="0">
                            <a:solidFill>
                              <a:schemeClr val="accent1">
                                <a:lumMod val="75000"/>
                              </a:schemeClr>
                            </a:solidFill>
                            <a:latin typeface="Cambria Math" panose="02040503050406030204" pitchFamily="18" charset="0"/>
                          </a:rPr>
                          <m:t>2</m:t>
                        </m:r>
                      </m:sub>
                    </m:sSub>
                  </m:oMath>
                </a14:m>
                <a:r>
                  <a:rPr lang="es-CO" sz="4800" dirty="0">
                    <a:solidFill>
                      <a:schemeClr val="accent1">
                        <a:lumMod val="75000"/>
                      </a:schemeClr>
                    </a:solidFill>
                  </a:rPr>
                  <a:t> </a:t>
                </a:r>
              </a:p>
            </p:txBody>
          </p:sp>
        </mc:Choice>
        <mc:Fallback xmlns="">
          <p:sp>
            <p:nvSpPr>
              <p:cNvPr id="6" name="Título 1">
                <a:extLst>
                  <a:ext uri="{FF2B5EF4-FFF2-40B4-BE49-F238E27FC236}">
                    <a16:creationId xmlns:a16="http://schemas.microsoft.com/office/drawing/2014/main" id="{1FFCEEEE-1E1E-ECBA-6AF8-A6EBDE80873B}"/>
                  </a:ext>
                </a:extLst>
              </p:cNvPr>
              <p:cNvSpPr txBox="1">
                <a:spLocks noRot="1" noChangeAspect="1" noMove="1" noResize="1" noEditPoints="1" noAdjustHandles="1" noChangeArrowheads="1" noChangeShapeType="1" noTextEdit="1"/>
              </p:cNvSpPr>
              <p:nvPr/>
            </p:nvSpPr>
            <p:spPr>
              <a:xfrm>
                <a:off x="435750" y="0"/>
                <a:ext cx="9579428" cy="997527"/>
              </a:xfrm>
              <a:prstGeom prst="rect">
                <a:avLst/>
              </a:prstGeom>
              <a:blipFill>
                <a:blip r:embed="rId5"/>
                <a:stretch>
                  <a:fillRect t="-7927" b="-18293"/>
                </a:stretch>
              </a:blipFill>
            </p:spPr>
            <p:txBody>
              <a:bodyPr/>
              <a:lstStyle/>
              <a:p>
                <a:r>
                  <a:rPr lang="es-CO">
                    <a:noFill/>
                  </a:rPr>
                  <a:t> </a:t>
                </a:r>
              </a:p>
            </p:txBody>
          </p:sp>
        </mc:Fallback>
      </mc:AlternateContent>
      <p:pic>
        <p:nvPicPr>
          <p:cNvPr id="7" name="Imagen 6">
            <a:extLst>
              <a:ext uri="{FF2B5EF4-FFF2-40B4-BE49-F238E27FC236}">
                <a16:creationId xmlns:a16="http://schemas.microsoft.com/office/drawing/2014/main" id="{22DF2F84-0E2B-815A-4A86-AC382EE7F64F}"/>
              </a:ext>
            </a:extLst>
          </p:cNvPr>
          <p:cNvPicPr>
            <a:picLocks noChangeAspect="1"/>
          </p:cNvPicPr>
          <p:nvPr/>
        </p:nvPicPr>
        <p:blipFill>
          <a:blip r:embed="rId6"/>
          <a:stretch>
            <a:fillRect/>
          </a:stretch>
        </p:blipFill>
        <p:spPr>
          <a:xfrm>
            <a:off x="2553182" y="3066114"/>
            <a:ext cx="5344564" cy="3581730"/>
          </a:xfrm>
          <a:prstGeom prst="rect">
            <a:avLst/>
          </a:prstGeom>
        </p:spPr>
      </p:pic>
    </p:spTree>
    <p:extLst>
      <p:ext uri="{BB962C8B-B14F-4D97-AF65-F5344CB8AC3E}">
        <p14:creationId xmlns:p14="http://schemas.microsoft.com/office/powerpoint/2010/main" val="918179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3B1E9-8A56-BC01-9E75-98F8DCC96974}"/>
            </a:ext>
          </a:extLst>
        </p:cNvPr>
        <p:cNvGrpSpPr/>
        <p:nvPr/>
      </p:nvGrpSpPr>
      <p:grpSpPr>
        <a:xfrm>
          <a:off x="0" y="0"/>
          <a:ext cx="0" cy="0"/>
          <a:chOff x="0" y="0"/>
          <a:chExt cx="0" cy="0"/>
        </a:xfrm>
      </p:grpSpPr>
      <p:pic>
        <p:nvPicPr>
          <p:cNvPr id="1032" name="Picture 8" descr="Qué es la Regresión Multiclase? | Codificando Bits">
            <a:extLst>
              <a:ext uri="{FF2B5EF4-FFF2-40B4-BE49-F238E27FC236}">
                <a16:creationId xmlns:a16="http://schemas.microsoft.com/office/drawing/2014/main" id="{CF4F3393-D45C-132E-D6F6-6C20EBBB3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593" y="4286250"/>
            <a:ext cx="3429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D2F2475A-B6BA-5175-2234-67DC9F652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 y="1207324"/>
            <a:ext cx="9918267" cy="3436691"/>
          </a:xfrm>
          <a:prstGeom prst="rect">
            <a:avLst/>
          </a:prstGeom>
        </p:spPr>
      </p:pic>
      <p:sp>
        <p:nvSpPr>
          <p:cNvPr id="2" name="Título 1">
            <a:extLst>
              <a:ext uri="{FF2B5EF4-FFF2-40B4-BE49-F238E27FC236}">
                <a16:creationId xmlns:a16="http://schemas.microsoft.com/office/drawing/2014/main" id="{8EDF3297-9B3D-53F7-6BD5-3CF3E63F8BE1}"/>
              </a:ext>
            </a:extLst>
          </p:cNvPr>
          <p:cNvSpPr>
            <a:spLocks noGrp="1"/>
          </p:cNvSpPr>
          <p:nvPr>
            <p:ph type="title"/>
          </p:nvPr>
        </p:nvSpPr>
        <p:spPr/>
        <p:txBody>
          <a:bodyPr>
            <a:normAutofit/>
          </a:bodyPr>
          <a:lstStyle/>
          <a:p>
            <a:pPr algn="ctr"/>
            <a:r>
              <a:rPr lang="es-CO" sz="6000" dirty="0">
                <a:solidFill>
                  <a:schemeClr val="accent1">
                    <a:lumMod val="75000"/>
                  </a:schemeClr>
                </a:solidFill>
              </a:rPr>
              <a:t>Definiciones (i) </a:t>
            </a:r>
          </a:p>
        </p:txBody>
      </p:sp>
    </p:spTree>
    <p:extLst>
      <p:ext uri="{BB962C8B-B14F-4D97-AF65-F5344CB8AC3E}">
        <p14:creationId xmlns:p14="http://schemas.microsoft.com/office/powerpoint/2010/main" val="943128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E7AF2-97EB-D6A1-867B-6929E41B8C2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ítulo 1">
                <a:extLst>
                  <a:ext uri="{FF2B5EF4-FFF2-40B4-BE49-F238E27FC236}">
                    <a16:creationId xmlns:a16="http://schemas.microsoft.com/office/drawing/2014/main" id="{D837B96D-490B-39D9-E614-4D7FC770FE66}"/>
                  </a:ext>
                </a:extLst>
              </p:cNvPr>
              <p:cNvSpPr txBox="1">
                <a:spLocks/>
              </p:cNvSpPr>
              <p:nvPr/>
            </p:nvSpPr>
            <p:spPr>
              <a:xfrm>
                <a:off x="435750" y="0"/>
                <a:ext cx="9579428" cy="1314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4800" dirty="0">
                    <a:solidFill>
                      <a:schemeClr val="accent1">
                        <a:lumMod val="75000"/>
                      </a:schemeClr>
                    </a:solidFill>
                  </a:rPr>
                  <a:t>Demostración solución de </a:t>
                </a:r>
                <a14:m>
                  <m:oMath xmlns:m="http://schemas.openxmlformats.org/officeDocument/2006/math">
                    <m:r>
                      <a:rPr lang="es-CO" sz="4800" b="0" i="1" smtClean="0">
                        <a:solidFill>
                          <a:schemeClr val="accent1">
                            <a:lumMod val="75000"/>
                          </a:schemeClr>
                        </a:solidFill>
                        <a:latin typeface="Cambria Math" panose="02040503050406030204" pitchFamily="18" charset="0"/>
                      </a:rPr>
                      <m:t>𝜋</m:t>
                    </m:r>
                    <m:r>
                      <a:rPr lang="es-CO" sz="4800" b="0" i="1" smtClean="0">
                        <a:solidFill>
                          <a:schemeClr val="accent1">
                            <a:lumMod val="75000"/>
                          </a:schemeClr>
                        </a:solidFill>
                        <a:latin typeface="Cambria Math" panose="02040503050406030204" pitchFamily="18" charset="0"/>
                      </a:rPr>
                      <m:t>, </m:t>
                    </m:r>
                    <m:sSub>
                      <m:sSubPr>
                        <m:ctrlPr>
                          <a:rPr lang="es-CO" sz="4800" b="0" i="1" smtClean="0">
                            <a:solidFill>
                              <a:schemeClr val="accent1">
                                <a:lumMod val="75000"/>
                              </a:schemeClr>
                            </a:solidFill>
                            <a:latin typeface="Cambria Math" panose="02040503050406030204" pitchFamily="18" charset="0"/>
                          </a:rPr>
                        </m:ctrlPr>
                      </m:sSubPr>
                      <m:e>
                        <m:r>
                          <a:rPr lang="es-CO" sz="4800" b="0" i="1" smtClean="0">
                            <a:solidFill>
                              <a:schemeClr val="accent1">
                                <a:lumMod val="75000"/>
                              </a:schemeClr>
                            </a:solidFill>
                            <a:latin typeface="Cambria Math" panose="02040503050406030204" pitchFamily="18" charset="0"/>
                          </a:rPr>
                          <m:t>𝜇</m:t>
                        </m:r>
                      </m:e>
                      <m:sub>
                        <m:r>
                          <a:rPr lang="es-CO" sz="4800" b="0" i="1" smtClean="0">
                            <a:solidFill>
                              <a:schemeClr val="accent1">
                                <a:lumMod val="75000"/>
                              </a:schemeClr>
                            </a:solidFill>
                            <a:latin typeface="Cambria Math" panose="02040503050406030204" pitchFamily="18" charset="0"/>
                          </a:rPr>
                          <m:t>1</m:t>
                        </m:r>
                      </m:sub>
                    </m:sSub>
                    <m:r>
                      <a:rPr lang="es-CO" sz="4800" b="0" i="1" smtClean="0">
                        <a:solidFill>
                          <a:schemeClr val="accent1">
                            <a:lumMod val="75000"/>
                          </a:schemeClr>
                        </a:solidFill>
                        <a:latin typeface="Cambria Math" panose="02040503050406030204" pitchFamily="18" charset="0"/>
                      </a:rPr>
                      <m:t>𝑦</m:t>
                    </m:r>
                    <m:r>
                      <a:rPr lang="es-CO" sz="4800" b="0" i="1" smtClean="0">
                        <a:solidFill>
                          <a:schemeClr val="accent1">
                            <a:lumMod val="75000"/>
                          </a:schemeClr>
                        </a:solidFill>
                        <a:latin typeface="Cambria Math" panose="02040503050406030204" pitchFamily="18" charset="0"/>
                      </a:rPr>
                      <m:t> </m:t>
                    </m:r>
                    <m:sSub>
                      <m:sSubPr>
                        <m:ctrlPr>
                          <a:rPr lang="es-CO" sz="4800" b="0" i="1" smtClean="0">
                            <a:solidFill>
                              <a:schemeClr val="accent1">
                                <a:lumMod val="75000"/>
                              </a:schemeClr>
                            </a:solidFill>
                            <a:latin typeface="Cambria Math" panose="02040503050406030204" pitchFamily="18" charset="0"/>
                          </a:rPr>
                        </m:ctrlPr>
                      </m:sSubPr>
                      <m:e>
                        <m:r>
                          <a:rPr lang="es-CO" sz="4800" b="0" i="1" smtClean="0">
                            <a:solidFill>
                              <a:schemeClr val="accent1">
                                <a:lumMod val="75000"/>
                              </a:schemeClr>
                            </a:solidFill>
                            <a:latin typeface="Cambria Math" panose="02040503050406030204" pitchFamily="18" charset="0"/>
                          </a:rPr>
                          <m:t>𝜇</m:t>
                        </m:r>
                      </m:e>
                      <m:sub>
                        <m:r>
                          <a:rPr lang="es-CO" sz="4800" b="0" i="1" smtClean="0">
                            <a:solidFill>
                              <a:schemeClr val="accent1">
                                <a:lumMod val="75000"/>
                              </a:schemeClr>
                            </a:solidFill>
                            <a:latin typeface="Cambria Math" panose="02040503050406030204" pitchFamily="18" charset="0"/>
                          </a:rPr>
                          <m:t>2</m:t>
                        </m:r>
                      </m:sub>
                    </m:sSub>
                  </m:oMath>
                </a14:m>
                <a:r>
                  <a:rPr lang="es-CO" sz="4800" dirty="0">
                    <a:solidFill>
                      <a:schemeClr val="accent1">
                        <a:lumMod val="75000"/>
                      </a:schemeClr>
                    </a:solidFill>
                  </a:rPr>
                  <a:t> </a:t>
                </a:r>
              </a:p>
            </p:txBody>
          </p:sp>
        </mc:Choice>
        <mc:Fallback xmlns="">
          <p:sp>
            <p:nvSpPr>
              <p:cNvPr id="6" name="Título 1">
                <a:extLst>
                  <a:ext uri="{FF2B5EF4-FFF2-40B4-BE49-F238E27FC236}">
                    <a16:creationId xmlns:a16="http://schemas.microsoft.com/office/drawing/2014/main" id="{D837B96D-490B-39D9-E614-4D7FC770FE66}"/>
                  </a:ext>
                </a:extLst>
              </p:cNvPr>
              <p:cNvSpPr txBox="1">
                <a:spLocks noRot="1" noChangeAspect="1" noMove="1" noResize="1" noEditPoints="1" noAdjustHandles="1" noChangeArrowheads="1" noChangeShapeType="1" noTextEdit="1"/>
              </p:cNvSpPr>
              <p:nvPr/>
            </p:nvSpPr>
            <p:spPr>
              <a:xfrm>
                <a:off x="435750" y="0"/>
                <a:ext cx="9579428" cy="1314130"/>
              </a:xfrm>
              <a:prstGeom prst="rect">
                <a:avLst/>
              </a:prstGeom>
              <a:blipFill>
                <a:blip r:embed="rId4"/>
                <a:stretch>
                  <a:fillRect b="-1852"/>
                </a:stretch>
              </a:blipFill>
            </p:spPr>
            <p:txBody>
              <a:bodyPr/>
              <a:lstStyle/>
              <a:p>
                <a:r>
                  <a:rPr lang="es-CO">
                    <a:noFill/>
                  </a:rPr>
                  <a:t> </a:t>
                </a:r>
              </a:p>
            </p:txBody>
          </p:sp>
        </mc:Fallback>
      </mc:AlternateContent>
      <p:pic>
        <p:nvPicPr>
          <p:cNvPr id="3" name="Imagen 2">
            <a:extLst>
              <a:ext uri="{FF2B5EF4-FFF2-40B4-BE49-F238E27FC236}">
                <a16:creationId xmlns:a16="http://schemas.microsoft.com/office/drawing/2014/main" id="{9E1190B9-B092-000F-99FA-4593C715315A}"/>
              </a:ext>
            </a:extLst>
          </p:cNvPr>
          <p:cNvPicPr>
            <a:picLocks noChangeAspect="1"/>
          </p:cNvPicPr>
          <p:nvPr/>
        </p:nvPicPr>
        <p:blipFill>
          <a:blip r:embed="rId5"/>
          <a:stretch>
            <a:fillRect/>
          </a:stretch>
        </p:blipFill>
        <p:spPr>
          <a:xfrm>
            <a:off x="566699" y="1235344"/>
            <a:ext cx="5134258" cy="5345069"/>
          </a:xfrm>
          <a:prstGeom prst="rect">
            <a:avLst/>
          </a:prstGeom>
        </p:spPr>
      </p:pic>
      <p:pic>
        <p:nvPicPr>
          <p:cNvPr id="8" name="Imagen 7">
            <a:extLst>
              <a:ext uri="{FF2B5EF4-FFF2-40B4-BE49-F238E27FC236}">
                <a16:creationId xmlns:a16="http://schemas.microsoft.com/office/drawing/2014/main" id="{0E263C1A-3680-3740-0522-0D2E16AD92F9}"/>
              </a:ext>
            </a:extLst>
          </p:cNvPr>
          <p:cNvPicPr>
            <a:picLocks noChangeAspect="1"/>
          </p:cNvPicPr>
          <p:nvPr/>
        </p:nvPicPr>
        <p:blipFill>
          <a:blip r:embed="rId6"/>
          <a:stretch>
            <a:fillRect/>
          </a:stretch>
        </p:blipFill>
        <p:spPr>
          <a:xfrm>
            <a:off x="6085435" y="1235345"/>
            <a:ext cx="4514206" cy="5228283"/>
          </a:xfrm>
          <a:prstGeom prst="rect">
            <a:avLst/>
          </a:prstGeom>
        </p:spPr>
      </p:pic>
    </p:spTree>
    <p:extLst>
      <p:ext uri="{BB962C8B-B14F-4D97-AF65-F5344CB8AC3E}">
        <p14:creationId xmlns:p14="http://schemas.microsoft.com/office/powerpoint/2010/main" val="2646258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5A3B5-BABE-93F0-131A-A750C331DFA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ítulo 1">
                <a:extLst>
                  <a:ext uri="{FF2B5EF4-FFF2-40B4-BE49-F238E27FC236}">
                    <a16:creationId xmlns:a16="http://schemas.microsoft.com/office/drawing/2014/main" id="{9D9DD72A-43A9-507E-D3DB-B7250D52F487}"/>
                  </a:ext>
                </a:extLst>
              </p:cNvPr>
              <p:cNvSpPr txBox="1">
                <a:spLocks/>
              </p:cNvSpPr>
              <p:nvPr/>
            </p:nvSpPr>
            <p:spPr>
              <a:xfrm>
                <a:off x="435750" y="0"/>
                <a:ext cx="9579428" cy="1314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4800" dirty="0">
                    <a:solidFill>
                      <a:schemeClr val="accent1">
                        <a:lumMod val="75000"/>
                      </a:schemeClr>
                    </a:solidFill>
                  </a:rPr>
                  <a:t>Demostración solución de </a:t>
                </a:r>
                <a14:m>
                  <m:oMath xmlns:m="http://schemas.openxmlformats.org/officeDocument/2006/math">
                    <m:r>
                      <a:rPr lang="es-CO" sz="4800" b="0" i="1" smtClean="0">
                        <a:solidFill>
                          <a:schemeClr val="accent1">
                            <a:lumMod val="75000"/>
                          </a:schemeClr>
                        </a:solidFill>
                        <a:latin typeface="Cambria Math" panose="02040503050406030204" pitchFamily="18" charset="0"/>
                      </a:rPr>
                      <m:t>𝜋</m:t>
                    </m:r>
                    <m:r>
                      <a:rPr lang="es-CO" sz="4800" b="0" i="1" smtClean="0">
                        <a:solidFill>
                          <a:schemeClr val="accent1">
                            <a:lumMod val="75000"/>
                          </a:schemeClr>
                        </a:solidFill>
                        <a:latin typeface="Cambria Math" panose="02040503050406030204" pitchFamily="18" charset="0"/>
                      </a:rPr>
                      <m:t>, </m:t>
                    </m:r>
                    <m:sSub>
                      <m:sSubPr>
                        <m:ctrlPr>
                          <a:rPr lang="es-CO" sz="4800" b="0" i="1" smtClean="0">
                            <a:solidFill>
                              <a:schemeClr val="accent1">
                                <a:lumMod val="75000"/>
                              </a:schemeClr>
                            </a:solidFill>
                            <a:latin typeface="Cambria Math" panose="02040503050406030204" pitchFamily="18" charset="0"/>
                          </a:rPr>
                        </m:ctrlPr>
                      </m:sSubPr>
                      <m:e>
                        <m:r>
                          <a:rPr lang="es-CO" sz="4800" b="0" i="1" smtClean="0">
                            <a:solidFill>
                              <a:schemeClr val="accent1">
                                <a:lumMod val="75000"/>
                              </a:schemeClr>
                            </a:solidFill>
                            <a:latin typeface="Cambria Math" panose="02040503050406030204" pitchFamily="18" charset="0"/>
                          </a:rPr>
                          <m:t>𝜇</m:t>
                        </m:r>
                      </m:e>
                      <m:sub>
                        <m:r>
                          <a:rPr lang="es-CO" sz="4800" b="0" i="1" smtClean="0">
                            <a:solidFill>
                              <a:schemeClr val="accent1">
                                <a:lumMod val="75000"/>
                              </a:schemeClr>
                            </a:solidFill>
                            <a:latin typeface="Cambria Math" panose="02040503050406030204" pitchFamily="18" charset="0"/>
                          </a:rPr>
                          <m:t>1</m:t>
                        </m:r>
                      </m:sub>
                    </m:sSub>
                    <m:r>
                      <a:rPr lang="es-CO" sz="4800" b="0" i="1" smtClean="0">
                        <a:solidFill>
                          <a:schemeClr val="accent1">
                            <a:lumMod val="75000"/>
                          </a:schemeClr>
                        </a:solidFill>
                        <a:latin typeface="Cambria Math" panose="02040503050406030204" pitchFamily="18" charset="0"/>
                      </a:rPr>
                      <m:t>𝑦</m:t>
                    </m:r>
                    <m:r>
                      <a:rPr lang="es-CO" sz="4800" b="0" i="1" smtClean="0">
                        <a:solidFill>
                          <a:schemeClr val="accent1">
                            <a:lumMod val="75000"/>
                          </a:schemeClr>
                        </a:solidFill>
                        <a:latin typeface="Cambria Math" panose="02040503050406030204" pitchFamily="18" charset="0"/>
                      </a:rPr>
                      <m:t> </m:t>
                    </m:r>
                    <m:sSub>
                      <m:sSubPr>
                        <m:ctrlPr>
                          <a:rPr lang="es-CO" sz="4800" b="0" i="1" smtClean="0">
                            <a:solidFill>
                              <a:schemeClr val="accent1">
                                <a:lumMod val="75000"/>
                              </a:schemeClr>
                            </a:solidFill>
                            <a:latin typeface="Cambria Math" panose="02040503050406030204" pitchFamily="18" charset="0"/>
                          </a:rPr>
                        </m:ctrlPr>
                      </m:sSubPr>
                      <m:e>
                        <m:r>
                          <a:rPr lang="es-CO" sz="4800" b="0" i="1" smtClean="0">
                            <a:solidFill>
                              <a:schemeClr val="accent1">
                                <a:lumMod val="75000"/>
                              </a:schemeClr>
                            </a:solidFill>
                            <a:latin typeface="Cambria Math" panose="02040503050406030204" pitchFamily="18" charset="0"/>
                          </a:rPr>
                          <m:t>𝜇</m:t>
                        </m:r>
                      </m:e>
                      <m:sub>
                        <m:r>
                          <a:rPr lang="es-CO" sz="4800" b="0" i="1" smtClean="0">
                            <a:solidFill>
                              <a:schemeClr val="accent1">
                                <a:lumMod val="75000"/>
                              </a:schemeClr>
                            </a:solidFill>
                            <a:latin typeface="Cambria Math" panose="02040503050406030204" pitchFamily="18" charset="0"/>
                          </a:rPr>
                          <m:t>2</m:t>
                        </m:r>
                      </m:sub>
                    </m:sSub>
                  </m:oMath>
                </a14:m>
                <a:r>
                  <a:rPr lang="es-CO" sz="4800" dirty="0">
                    <a:solidFill>
                      <a:schemeClr val="accent1">
                        <a:lumMod val="75000"/>
                      </a:schemeClr>
                    </a:solidFill>
                  </a:rPr>
                  <a:t> </a:t>
                </a:r>
              </a:p>
            </p:txBody>
          </p:sp>
        </mc:Choice>
        <mc:Fallback xmlns="">
          <p:sp>
            <p:nvSpPr>
              <p:cNvPr id="6" name="Título 1">
                <a:extLst>
                  <a:ext uri="{FF2B5EF4-FFF2-40B4-BE49-F238E27FC236}">
                    <a16:creationId xmlns:a16="http://schemas.microsoft.com/office/drawing/2014/main" id="{9D9DD72A-43A9-507E-D3DB-B7250D52F487}"/>
                  </a:ext>
                </a:extLst>
              </p:cNvPr>
              <p:cNvSpPr txBox="1">
                <a:spLocks noRot="1" noChangeAspect="1" noMove="1" noResize="1" noEditPoints="1" noAdjustHandles="1" noChangeArrowheads="1" noChangeShapeType="1" noTextEdit="1"/>
              </p:cNvSpPr>
              <p:nvPr/>
            </p:nvSpPr>
            <p:spPr>
              <a:xfrm>
                <a:off x="435750" y="0"/>
                <a:ext cx="9579428" cy="1314130"/>
              </a:xfrm>
              <a:prstGeom prst="rect">
                <a:avLst/>
              </a:prstGeom>
              <a:blipFill>
                <a:blip r:embed="rId4"/>
                <a:stretch>
                  <a:fillRect b="-1852"/>
                </a:stretch>
              </a:blipFill>
            </p:spPr>
            <p:txBody>
              <a:bodyPr/>
              <a:lstStyle/>
              <a:p>
                <a:r>
                  <a:rPr lang="es-CO">
                    <a:noFill/>
                  </a:rPr>
                  <a:t> </a:t>
                </a:r>
              </a:p>
            </p:txBody>
          </p:sp>
        </mc:Fallback>
      </mc:AlternateContent>
      <p:pic>
        <p:nvPicPr>
          <p:cNvPr id="4" name="Imagen 3">
            <a:extLst>
              <a:ext uri="{FF2B5EF4-FFF2-40B4-BE49-F238E27FC236}">
                <a16:creationId xmlns:a16="http://schemas.microsoft.com/office/drawing/2014/main" id="{06B02629-5BAD-9453-161A-4B04F043B0B7}"/>
              </a:ext>
            </a:extLst>
          </p:cNvPr>
          <p:cNvPicPr>
            <a:picLocks noChangeAspect="1"/>
          </p:cNvPicPr>
          <p:nvPr/>
        </p:nvPicPr>
        <p:blipFill>
          <a:blip r:embed="rId5"/>
          <a:stretch>
            <a:fillRect/>
          </a:stretch>
        </p:blipFill>
        <p:spPr>
          <a:xfrm>
            <a:off x="1964550" y="988263"/>
            <a:ext cx="6232392" cy="5754813"/>
          </a:xfrm>
          <a:prstGeom prst="rect">
            <a:avLst/>
          </a:prstGeom>
        </p:spPr>
      </p:pic>
    </p:spTree>
    <p:extLst>
      <p:ext uri="{BB962C8B-B14F-4D97-AF65-F5344CB8AC3E}">
        <p14:creationId xmlns:p14="http://schemas.microsoft.com/office/powerpoint/2010/main" val="3845207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DCDA9-0EE8-C9F5-7D1C-AE3F7726BC9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8A367B1-81FE-9C43-DAC7-58689F45058A}"/>
              </a:ext>
            </a:extLst>
          </p:cNvPr>
          <p:cNvSpPr>
            <a:spLocks noGrp="1"/>
          </p:cNvSpPr>
          <p:nvPr>
            <p:ph type="title"/>
          </p:nvPr>
        </p:nvSpPr>
        <p:spPr/>
        <p:txBody>
          <a:bodyPr>
            <a:normAutofit/>
          </a:bodyPr>
          <a:lstStyle/>
          <a:p>
            <a:pPr algn="ctr"/>
            <a:r>
              <a:rPr lang="es-CO" sz="6000" dirty="0">
                <a:solidFill>
                  <a:schemeClr val="accent1">
                    <a:lumMod val="75000"/>
                  </a:schemeClr>
                </a:solidFill>
              </a:rPr>
              <a:t>Definiciones (</a:t>
            </a:r>
            <a:r>
              <a:rPr lang="es-CO" sz="6000" dirty="0" err="1">
                <a:solidFill>
                  <a:schemeClr val="accent1">
                    <a:lumMod val="75000"/>
                  </a:schemeClr>
                </a:solidFill>
              </a:rPr>
              <a:t>ii</a:t>
            </a:r>
            <a:r>
              <a:rPr lang="es-CO" sz="6000" dirty="0">
                <a:solidFill>
                  <a:schemeClr val="accent1">
                    <a:lumMod val="75000"/>
                  </a:schemeClr>
                </a:solidFill>
              </a:rPr>
              <a:t>) </a:t>
            </a:r>
          </a:p>
        </p:txBody>
      </p:sp>
      <p:pic>
        <p:nvPicPr>
          <p:cNvPr id="4" name="Imagen 3">
            <a:extLst>
              <a:ext uri="{FF2B5EF4-FFF2-40B4-BE49-F238E27FC236}">
                <a16:creationId xmlns:a16="http://schemas.microsoft.com/office/drawing/2014/main" id="{E5D19E4F-1C73-F1C5-7173-288D84BF7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9631679" cy="4065040"/>
          </a:xfrm>
          <a:prstGeom prst="rect">
            <a:avLst/>
          </a:prstGeom>
        </p:spPr>
      </p:pic>
    </p:spTree>
    <p:extLst>
      <p:ext uri="{BB962C8B-B14F-4D97-AF65-F5344CB8AC3E}">
        <p14:creationId xmlns:p14="http://schemas.microsoft.com/office/powerpoint/2010/main" val="4241623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967A0-F4D0-4181-6F96-C2BB28E2C363}"/>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594CBDCA-7613-C3AE-8195-3D464E0AD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 y="1458819"/>
            <a:ext cx="10316244" cy="4241123"/>
          </a:xfrm>
          <a:prstGeom prst="rect">
            <a:avLst/>
          </a:prstGeom>
        </p:spPr>
      </p:pic>
      <p:sp>
        <p:nvSpPr>
          <p:cNvPr id="2" name="Título 1">
            <a:extLst>
              <a:ext uri="{FF2B5EF4-FFF2-40B4-BE49-F238E27FC236}">
                <a16:creationId xmlns:a16="http://schemas.microsoft.com/office/drawing/2014/main" id="{B900874B-C875-EDD7-EE30-7CCCD7775766}"/>
              </a:ext>
            </a:extLst>
          </p:cNvPr>
          <p:cNvSpPr>
            <a:spLocks noGrp="1"/>
          </p:cNvSpPr>
          <p:nvPr>
            <p:ph type="title"/>
          </p:nvPr>
        </p:nvSpPr>
        <p:spPr/>
        <p:txBody>
          <a:bodyPr>
            <a:normAutofit/>
          </a:bodyPr>
          <a:lstStyle/>
          <a:p>
            <a:pPr algn="ctr"/>
            <a:r>
              <a:rPr lang="es-CO" sz="6000" dirty="0">
                <a:solidFill>
                  <a:schemeClr val="accent1">
                    <a:lumMod val="75000"/>
                  </a:schemeClr>
                </a:solidFill>
              </a:rPr>
              <a:t>Definiciones (</a:t>
            </a:r>
            <a:r>
              <a:rPr lang="es-CO" sz="6000" dirty="0" err="1">
                <a:solidFill>
                  <a:schemeClr val="accent1">
                    <a:lumMod val="75000"/>
                  </a:schemeClr>
                </a:solidFill>
              </a:rPr>
              <a:t>iii</a:t>
            </a:r>
            <a:r>
              <a:rPr lang="es-CO" sz="6000" dirty="0">
                <a:solidFill>
                  <a:schemeClr val="accent1">
                    <a:lumMod val="75000"/>
                  </a:schemeClr>
                </a:solidFill>
              </a:rPr>
              <a:t>) </a:t>
            </a:r>
          </a:p>
        </p:txBody>
      </p:sp>
      <p:sp>
        <p:nvSpPr>
          <p:cNvPr id="6" name="Bocadillo: ovalado 5">
            <a:extLst>
              <a:ext uri="{FF2B5EF4-FFF2-40B4-BE49-F238E27FC236}">
                <a16:creationId xmlns:a16="http://schemas.microsoft.com/office/drawing/2014/main" id="{4A2C9C88-84E7-437F-A01C-F7BCE9C2FA6B}"/>
              </a:ext>
            </a:extLst>
          </p:cNvPr>
          <p:cNvSpPr/>
          <p:nvPr/>
        </p:nvSpPr>
        <p:spPr>
          <a:xfrm>
            <a:off x="7094220" y="2327182"/>
            <a:ext cx="1905000" cy="457200"/>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dirty="0"/>
              <a:t>Etiqueta de clase</a:t>
            </a:r>
          </a:p>
        </p:txBody>
      </p:sp>
      <p:sp>
        <p:nvSpPr>
          <p:cNvPr id="7" name="Bocadillo: ovalado 6">
            <a:extLst>
              <a:ext uri="{FF2B5EF4-FFF2-40B4-BE49-F238E27FC236}">
                <a16:creationId xmlns:a16="http://schemas.microsoft.com/office/drawing/2014/main" id="{ECB76270-B8F4-B148-8866-7D555385DF11}"/>
              </a:ext>
            </a:extLst>
          </p:cNvPr>
          <p:cNvSpPr/>
          <p:nvPr/>
        </p:nvSpPr>
        <p:spPr>
          <a:xfrm>
            <a:off x="5074302" y="4785360"/>
            <a:ext cx="412098" cy="285022"/>
          </a:xfrm>
          <a:prstGeom prst="wedgeEllipseCallou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dirty="0"/>
          </a:p>
        </p:txBody>
      </p:sp>
      <p:sp>
        <p:nvSpPr>
          <p:cNvPr id="8" name="Rectángulo 7">
            <a:extLst>
              <a:ext uri="{FF2B5EF4-FFF2-40B4-BE49-F238E27FC236}">
                <a16:creationId xmlns:a16="http://schemas.microsoft.com/office/drawing/2014/main" id="{B74CFEE4-7972-62AC-7CBA-E5342483DC50}"/>
              </a:ext>
            </a:extLst>
          </p:cNvPr>
          <p:cNvSpPr/>
          <p:nvPr/>
        </p:nvSpPr>
        <p:spPr>
          <a:xfrm>
            <a:off x="5097162" y="3193972"/>
            <a:ext cx="6050280" cy="6446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CO" b="1" dirty="0" err="1"/>
              <a:t>One</a:t>
            </a:r>
            <a:r>
              <a:rPr lang="es-CO" b="1" dirty="0"/>
              <a:t> Hot </a:t>
            </a:r>
            <a:r>
              <a:rPr lang="es-CO" b="1" dirty="0" err="1"/>
              <a:t>encoding</a:t>
            </a:r>
            <a:r>
              <a:rPr lang="es-CO" b="1" dirty="0"/>
              <a:t> </a:t>
            </a:r>
            <a:r>
              <a:rPr lang="es-CO" b="1" dirty="0" err="1"/>
              <a:t>ó</a:t>
            </a:r>
            <a:r>
              <a:rPr lang="es-CO" b="1" dirty="0"/>
              <a:t> 1 de K: [0,0,0,1] -&gt;4 clases 1 es la pertenencia</a:t>
            </a:r>
          </a:p>
        </p:txBody>
      </p:sp>
    </p:spTree>
    <p:extLst>
      <p:ext uri="{BB962C8B-B14F-4D97-AF65-F5344CB8AC3E}">
        <p14:creationId xmlns:p14="http://schemas.microsoft.com/office/powerpoint/2010/main" val="2327653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AB96E-B951-594D-2970-E022734D3A4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3C9D903-03A1-082C-A9E5-875ACE43588C}"/>
              </a:ext>
            </a:extLst>
          </p:cNvPr>
          <p:cNvSpPr>
            <a:spLocks noGrp="1"/>
          </p:cNvSpPr>
          <p:nvPr>
            <p:ph type="title"/>
          </p:nvPr>
        </p:nvSpPr>
        <p:spPr>
          <a:xfrm>
            <a:off x="838200" y="2498725"/>
            <a:ext cx="10515600" cy="1325563"/>
          </a:xfrm>
        </p:spPr>
        <p:txBody>
          <a:bodyPr>
            <a:normAutofit/>
          </a:bodyPr>
          <a:lstStyle/>
          <a:p>
            <a:pPr algn="ctr"/>
            <a:r>
              <a:rPr lang="es-CO" sz="6000" dirty="0">
                <a:solidFill>
                  <a:schemeClr val="accent1">
                    <a:lumMod val="75000"/>
                  </a:schemeClr>
                </a:solidFill>
              </a:rPr>
              <a:t>Función Discriminante </a:t>
            </a:r>
          </a:p>
        </p:txBody>
      </p:sp>
    </p:spTree>
    <p:extLst>
      <p:ext uri="{BB962C8B-B14F-4D97-AF65-F5344CB8AC3E}">
        <p14:creationId xmlns:p14="http://schemas.microsoft.com/office/powerpoint/2010/main" val="1370513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50931-68F8-2609-69D9-30E38EF6EFA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E3D7E62-E380-BF41-64BD-6A13C9CFA77E}"/>
              </a:ext>
            </a:extLst>
          </p:cNvPr>
          <p:cNvSpPr>
            <a:spLocks noGrp="1"/>
          </p:cNvSpPr>
          <p:nvPr>
            <p:ph type="title"/>
          </p:nvPr>
        </p:nvSpPr>
        <p:spPr/>
        <p:txBody>
          <a:bodyPr>
            <a:normAutofit/>
          </a:bodyPr>
          <a:lstStyle/>
          <a:p>
            <a:pPr algn="ctr"/>
            <a:r>
              <a:rPr lang="es-CO" sz="6000" dirty="0">
                <a:solidFill>
                  <a:schemeClr val="accent1">
                    <a:lumMod val="75000"/>
                  </a:schemeClr>
                </a:solidFill>
              </a:rPr>
              <a:t>F. Discriminante (i)</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F0863808-7153-582E-2829-C02AD4838AB4}"/>
                  </a:ext>
                </a:extLst>
              </p:cNvPr>
              <p:cNvSpPr txBox="1"/>
              <p:nvPr/>
            </p:nvSpPr>
            <p:spPr>
              <a:xfrm>
                <a:off x="900953" y="1455446"/>
                <a:ext cx="9906000" cy="3457421"/>
              </a:xfrm>
              <a:prstGeom prst="rect">
                <a:avLst/>
              </a:prstGeom>
              <a:noFill/>
            </p:spPr>
            <p:txBody>
              <a:bodyPr wrap="square" rtlCol="0">
                <a:spAutoFit/>
              </a:bodyPr>
              <a:lstStyle/>
              <a:p>
                <a:pPr marL="285750" indent="-285750">
                  <a:buFont typeface="Wingdings" panose="05000000000000000000" pitchFamily="2" charset="2"/>
                  <a:buChar char="q"/>
                </a:pPr>
                <a:r>
                  <a:rPr lang="es-CO" sz="2400" dirty="0"/>
                  <a:t>Función  </a:t>
                </a:r>
                <a14:m>
                  <m:oMath xmlns:m="http://schemas.openxmlformats.org/officeDocument/2006/math">
                    <m:r>
                      <a:rPr lang="es-ES" sz="2400" b="0" i="1" smtClean="0">
                        <a:latin typeface="Cambria Math" panose="02040503050406030204" pitchFamily="18" charset="0"/>
                      </a:rPr>
                      <m:t>𝑦</m:t>
                    </m:r>
                    <m:d>
                      <m:dPr>
                        <m:ctrlPr>
                          <a:rPr lang="es-ES" sz="2400" b="0" i="1" smtClean="0">
                            <a:latin typeface="Cambria Math" panose="02040503050406030204" pitchFamily="18" charset="0"/>
                          </a:rPr>
                        </m:ctrlPr>
                      </m:dPr>
                      <m:e>
                        <m:r>
                          <a:rPr lang="es-ES" sz="2400" b="1" i="1" smtClean="0">
                            <a:latin typeface="Cambria Math" panose="02040503050406030204" pitchFamily="18" charset="0"/>
                          </a:rPr>
                          <m:t>𝒙</m:t>
                        </m:r>
                      </m:e>
                    </m:d>
                    <m:r>
                      <a:rPr lang="es-ES" sz="2400" b="1" i="1" smtClean="0">
                        <a:latin typeface="Cambria Math" panose="02040503050406030204" pitchFamily="18" charset="0"/>
                      </a:rPr>
                      <m:t>:</m:t>
                    </m:r>
                    <m:r>
                      <a:rPr lang="es-ES" sz="2400" b="1" i="1" smtClean="0">
                        <a:latin typeface="Cambria Math" panose="02040503050406030204" pitchFamily="18" charset="0"/>
                      </a:rPr>
                      <m:t>𝒙</m:t>
                    </m:r>
                    <m:r>
                      <a:rPr lang="es-ES" sz="2400" b="1" i="1" smtClean="0">
                        <a:latin typeface="Cambria Math" panose="02040503050406030204" pitchFamily="18" charset="0"/>
                      </a:rPr>
                      <m:t> →</m:t>
                    </m:r>
                    <m:r>
                      <a:rPr lang="es-ES" sz="2400" b="0" i="1" smtClean="0">
                        <a:latin typeface="Cambria Math" panose="02040503050406030204" pitchFamily="18" charset="0"/>
                      </a:rPr>
                      <m:t>𝑘</m:t>
                    </m:r>
                    <m:r>
                      <a:rPr lang="es-ES" sz="2400" b="0" i="1" smtClean="0">
                        <a:latin typeface="Cambria Math" panose="02040503050406030204" pitchFamily="18" charset="0"/>
                      </a:rPr>
                      <m:t>,</m:t>
                    </m:r>
                    <m:r>
                      <a:rPr lang="es-ES" sz="2400" b="0" i="1" smtClean="0">
                        <a:latin typeface="Cambria Math" panose="02040503050406030204" pitchFamily="18" charset="0"/>
                      </a:rPr>
                      <m:t>𝑘</m:t>
                    </m:r>
                    <m:r>
                      <a:rPr lang="es-ES" sz="2400" b="0" i="1" smtClean="0">
                        <a:latin typeface="Cambria Math" panose="02040503050406030204" pitchFamily="18" charset="0"/>
                      </a:rPr>
                      <m:t>∈{1,…,</m:t>
                    </m:r>
                    <m:r>
                      <a:rPr lang="es-ES" sz="2400" b="0" i="1" smtClean="0">
                        <a:latin typeface="Cambria Math" panose="02040503050406030204" pitchFamily="18" charset="0"/>
                      </a:rPr>
                      <m:t>𝐾</m:t>
                    </m:r>
                    <m:r>
                      <a:rPr lang="es-ES" sz="2400" b="0" i="1" smtClean="0">
                        <a:latin typeface="Cambria Math" panose="02040503050406030204" pitchFamily="18" charset="0"/>
                      </a:rPr>
                      <m:t>}</m:t>
                    </m:r>
                  </m:oMath>
                </a14:m>
                <a:r>
                  <a:rPr lang="es-CO" sz="2400" dirty="0"/>
                  <a:t>, tales que la decisión de clasificación se toma como:</a:t>
                </a:r>
              </a:p>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𝐶</m:t>
                      </m:r>
                      <m:r>
                        <a:rPr lang="es-ES" sz="2400" b="0" i="1" smtClean="0">
                          <a:latin typeface="Cambria Math" panose="02040503050406030204" pitchFamily="18" charset="0"/>
                        </a:rPr>
                        <m:t>=</m:t>
                      </m:r>
                      <m:r>
                        <a:rPr lang="es-ES" sz="2400" b="0" i="1" smtClean="0">
                          <a:latin typeface="Cambria Math" panose="02040503050406030204" pitchFamily="18" charset="0"/>
                        </a:rPr>
                        <m:t>𝑎𝑟𝑔𝑚𝑎</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𝑥</m:t>
                          </m:r>
                        </m:e>
                        <m: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𝐶</m:t>
                              </m:r>
                            </m:e>
                            <m:sub>
                              <m:r>
                                <a:rPr lang="es-ES" sz="2400" b="0" i="1" smtClean="0">
                                  <a:latin typeface="Cambria Math" panose="02040503050406030204" pitchFamily="18" charset="0"/>
                                </a:rPr>
                                <m:t>𝑘</m:t>
                              </m:r>
                            </m:sub>
                          </m:sSub>
                        </m:sub>
                      </m:sSub>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𝑦</m:t>
                          </m:r>
                        </m:e>
                        <m:sub>
                          <m:r>
                            <a:rPr lang="es-ES" sz="2400" b="0" i="1" smtClean="0">
                              <a:latin typeface="Cambria Math" panose="02040503050406030204" pitchFamily="18" charset="0"/>
                            </a:rPr>
                            <m:t>𝑘</m:t>
                          </m:r>
                        </m:sub>
                      </m:sSub>
                      <m:r>
                        <a:rPr lang="es-ES" sz="2400" b="0" i="1" smtClean="0">
                          <a:latin typeface="Cambria Math" panose="02040503050406030204" pitchFamily="18" charset="0"/>
                        </a:rPr>
                        <m:t>(</m:t>
                      </m:r>
                      <m:r>
                        <a:rPr lang="es-ES" sz="2400" b="1" i="1" smtClean="0">
                          <a:latin typeface="Cambria Math" panose="02040503050406030204" pitchFamily="18" charset="0"/>
                        </a:rPr>
                        <m:t>𝒙</m:t>
                      </m:r>
                      <m:r>
                        <a:rPr lang="es-ES" sz="2400" b="1" i="1" smtClean="0">
                          <a:latin typeface="Cambria Math" panose="02040503050406030204" pitchFamily="18" charset="0"/>
                        </a:rPr>
                        <m:t>)</m:t>
                      </m:r>
                    </m:oMath>
                  </m:oMathPara>
                </a14:m>
                <a:endParaRPr lang="es-CO" sz="2400" dirty="0"/>
              </a:p>
              <a:p>
                <a:pPr marL="285750" indent="-285750">
                  <a:buFont typeface="Wingdings" panose="05000000000000000000" pitchFamily="2" charset="2"/>
                  <a:buChar char="q"/>
                </a:pPr>
                <a:r>
                  <a:rPr lang="es-CO" sz="2400" dirty="0"/>
                  <a:t>La clase asignada será aquella cuya función discriminante sea la mayor.</a:t>
                </a:r>
              </a:p>
              <a:p>
                <a:pPr marL="285750" indent="-285750">
                  <a:buFont typeface="Wingdings" panose="05000000000000000000" pitchFamily="2" charset="2"/>
                  <a:buChar char="q"/>
                </a:pPr>
                <a:endParaRPr lang="es-CO" sz="2400" dirty="0"/>
              </a:p>
              <a:p>
                <a:r>
                  <a:rPr lang="es-CO" sz="2400" b="1" dirty="0"/>
                  <a:t>Caso Binario o </a:t>
                </a:r>
                <a:r>
                  <a:rPr lang="es-CO" sz="2400" b="1" dirty="0" err="1"/>
                  <a:t>biclase</a:t>
                </a:r>
                <a:endParaRPr lang="es-CO" sz="2400" b="1" dirty="0"/>
              </a:p>
              <a:p>
                <a:pPr marL="342900" indent="-342900">
                  <a:buFont typeface="Wingdings" panose="05000000000000000000" pitchFamily="2" charset="2"/>
                  <a:buChar char="q"/>
                </a:pPr>
                <a:r>
                  <a:rPr lang="es-CO" sz="2400" dirty="0"/>
                  <a:t>El modelo lineal esta dado por </a:t>
                </a:r>
                <a14:m>
                  <m:oMath xmlns:m="http://schemas.openxmlformats.org/officeDocument/2006/math">
                    <m:r>
                      <a:rPr lang="es-ES" sz="2400" b="0" i="1" smtClean="0">
                        <a:latin typeface="Cambria Math" panose="02040503050406030204" pitchFamily="18" charset="0"/>
                      </a:rPr>
                      <m:t>𝑦</m:t>
                    </m:r>
                    <m:d>
                      <m:dPr>
                        <m:ctrlPr>
                          <a:rPr lang="es-ES" sz="2400" b="0" i="1" smtClean="0">
                            <a:latin typeface="Cambria Math" panose="02040503050406030204" pitchFamily="18" charset="0"/>
                          </a:rPr>
                        </m:ctrlPr>
                      </m:dPr>
                      <m:e>
                        <m:r>
                          <a:rPr lang="es-ES" sz="2400" b="1" i="1" smtClean="0">
                            <a:latin typeface="Cambria Math" panose="02040503050406030204" pitchFamily="18" charset="0"/>
                          </a:rPr>
                          <m:t>𝒙</m:t>
                        </m:r>
                      </m:e>
                    </m:d>
                    <m:r>
                      <a:rPr lang="es-ES" sz="2400" b="1" i="1" smtClean="0">
                        <a:latin typeface="Cambria Math" panose="02040503050406030204" pitchFamily="18" charset="0"/>
                      </a:rPr>
                      <m:t>=</m:t>
                    </m:r>
                    <m:sSup>
                      <m:sSupPr>
                        <m:ctrlPr>
                          <a:rPr lang="es-ES" sz="2400" b="1" i="1" smtClean="0">
                            <a:latin typeface="Cambria Math" panose="02040503050406030204" pitchFamily="18" charset="0"/>
                          </a:rPr>
                        </m:ctrlPr>
                      </m:sSupPr>
                      <m:e>
                        <m:r>
                          <a:rPr lang="es-ES" sz="2400" b="1" i="1" smtClean="0">
                            <a:latin typeface="Cambria Math" panose="02040503050406030204" pitchFamily="18" charset="0"/>
                          </a:rPr>
                          <m:t>𝒘</m:t>
                        </m:r>
                      </m:e>
                      <m:sup>
                        <m:r>
                          <a:rPr lang="es-ES" sz="2400" b="1" i="1" smtClean="0">
                            <a:latin typeface="Cambria Math" panose="02040503050406030204" pitchFamily="18" charset="0"/>
                          </a:rPr>
                          <m:t>𝑻</m:t>
                        </m:r>
                      </m:sup>
                    </m:sSup>
                    <m:r>
                      <a:rPr lang="es-ES" sz="2400" b="1" i="1" smtClean="0">
                        <a:latin typeface="Cambria Math" panose="02040503050406030204" pitchFamily="18" charset="0"/>
                      </a:rPr>
                      <m:t>𝒙</m:t>
                    </m:r>
                    <m:r>
                      <a:rPr lang="es-ES" sz="2400" b="1"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𝑤</m:t>
                        </m:r>
                      </m:e>
                      <m:sub>
                        <m:r>
                          <a:rPr lang="es-ES" sz="2400" b="0" i="1" smtClean="0">
                            <a:latin typeface="Cambria Math" panose="02040503050406030204" pitchFamily="18" charset="0"/>
                          </a:rPr>
                          <m:t>0</m:t>
                        </m:r>
                      </m:sub>
                    </m:sSub>
                  </m:oMath>
                </a14:m>
                <a:endParaRPr lang="es-CO" sz="2400" dirty="0"/>
              </a:p>
              <a:p>
                <a:pPr marL="800100" lvl="1" indent="-342900">
                  <a:buFont typeface="Wingdings" panose="05000000000000000000" pitchFamily="2" charset="2"/>
                  <a:buChar char="q"/>
                </a:pPr>
                <a:r>
                  <a:rPr lang="es-CO" sz="2400" b="1" dirty="0"/>
                  <a:t>w </a:t>
                </a:r>
                <a:r>
                  <a:rPr lang="es-CO" sz="2400" dirty="0"/>
                  <a:t>es el vector de pesos</a:t>
                </a:r>
              </a:p>
              <a:p>
                <a:pPr marL="800100" lvl="1" indent="-342900">
                  <a:buFont typeface="Wingdings" panose="05000000000000000000" pitchFamily="2" charset="2"/>
                  <a:buChar char="q"/>
                </a:pPr>
                <a14:m>
                  <m:oMath xmlns:m="http://schemas.openxmlformats.org/officeDocument/2006/math">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𝑤</m:t>
                        </m:r>
                      </m:e>
                      <m:sub>
                        <m:r>
                          <a:rPr lang="es-ES" sz="2400" b="0" i="1" smtClean="0">
                            <a:latin typeface="Cambria Math" panose="02040503050406030204" pitchFamily="18" charset="0"/>
                          </a:rPr>
                          <m:t>0</m:t>
                        </m:r>
                      </m:sub>
                    </m:sSub>
                  </m:oMath>
                </a14:m>
                <a:r>
                  <a:rPr lang="es-CO" sz="2400" dirty="0"/>
                  <a:t>es el intercepto (</a:t>
                </a:r>
                <a:r>
                  <a:rPr lang="es-CO" sz="2400" dirty="0" err="1"/>
                  <a:t>Bias</a:t>
                </a:r>
                <a:r>
                  <a:rPr lang="es-CO" sz="2400" dirty="0"/>
                  <a:t>) o tendencia</a:t>
                </a:r>
              </a:p>
            </p:txBody>
          </p:sp>
        </mc:Choice>
        <mc:Fallback xmlns="">
          <p:sp>
            <p:nvSpPr>
              <p:cNvPr id="5" name="CuadroTexto 4">
                <a:extLst>
                  <a:ext uri="{FF2B5EF4-FFF2-40B4-BE49-F238E27FC236}">
                    <a16:creationId xmlns:a16="http://schemas.microsoft.com/office/drawing/2014/main" id="{F0863808-7153-582E-2829-C02AD4838AB4}"/>
                  </a:ext>
                </a:extLst>
              </p:cNvPr>
              <p:cNvSpPr txBox="1">
                <a:spLocks noRot="1" noChangeAspect="1" noMove="1" noResize="1" noEditPoints="1" noAdjustHandles="1" noChangeArrowheads="1" noChangeShapeType="1" noTextEdit="1"/>
              </p:cNvSpPr>
              <p:nvPr/>
            </p:nvSpPr>
            <p:spPr>
              <a:xfrm>
                <a:off x="900953" y="1455446"/>
                <a:ext cx="9906000" cy="3457421"/>
              </a:xfrm>
              <a:prstGeom prst="rect">
                <a:avLst/>
              </a:prstGeom>
              <a:blipFill>
                <a:blip r:embed="rId4"/>
                <a:stretch>
                  <a:fillRect l="-985" t="-1411" r="-1231" b="-3175"/>
                </a:stretch>
              </a:blipFill>
            </p:spPr>
            <p:txBody>
              <a:bodyPr/>
              <a:lstStyle/>
              <a:p>
                <a:r>
                  <a:rPr lang="es-CO">
                    <a:noFill/>
                  </a:rPr>
                  <a:t> </a:t>
                </a:r>
              </a:p>
            </p:txBody>
          </p:sp>
        </mc:Fallback>
      </mc:AlternateContent>
      <p:pic>
        <p:nvPicPr>
          <p:cNvPr id="8" name="Imagen 7">
            <a:extLst>
              <a:ext uri="{FF2B5EF4-FFF2-40B4-BE49-F238E27FC236}">
                <a16:creationId xmlns:a16="http://schemas.microsoft.com/office/drawing/2014/main" id="{1907F1D7-DD4A-B164-4108-5457F7FDC32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900953" y="5050027"/>
            <a:ext cx="8611644" cy="1580008"/>
          </a:xfrm>
          <a:prstGeom prst="rect">
            <a:avLst/>
          </a:prstGeom>
        </p:spPr>
      </p:pic>
    </p:spTree>
    <p:extLst>
      <p:ext uri="{BB962C8B-B14F-4D97-AF65-F5344CB8AC3E}">
        <p14:creationId xmlns:p14="http://schemas.microsoft.com/office/powerpoint/2010/main" val="3418425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74E70-6AC5-D245-CD19-B08AE4DCA45A}"/>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96BB448-289A-A1D6-99A0-82113BFC9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975" y="1051673"/>
            <a:ext cx="5769892" cy="681037"/>
          </a:xfrm>
          <a:prstGeom prst="rect">
            <a:avLst/>
          </a:prstGeom>
        </p:spPr>
      </p:pic>
      <p:sp>
        <p:nvSpPr>
          <p:cNvPr id="2" name="Título 1">
            <a:extLst>
              <a:ext uri="{FF2B5EF4-FFF2-40B4-BE49-F238E27FC236}">
                <a16:creationId xmlns:a16="http://schemas.microsoft.com/office/drawing/2014/main" id="{90F80FCD-23D2-4173-7C47-F27F60B31B9B}"/>
              </a:ext>
            </a:extLst>
          </p:cNvPr>
          <p:cNvSpPr>
            <a:spLocks noGrp="1"/>
          </p:cNvSpPr>
          <p:nvPr>
            <p:ph type="title"/>
          </p:nvPr>
        </p:nvSpPr>
        <p:spPr>
          <a:xfrm>
            <a:off x="838200" y="0"/>
            <a:ext cx="10515600" cy="1325563"/>
          </a:xfrm>
        </p:spPr>
        <p:txBody>
          <a:bodyPr>
            <a:normAutofit/>
          </a:bodyPr>
          <a:lstStyle/>
          <a:p>
            <a:pPr algn="ctr"/>
            <a:r>
              <a:rPr lang="es-CO" sz="6000" dirty="0">
                <a:solidFill>
                  <a:schemeClr val="accent1">
                    <a:lumMod val="75000"/>
                  </a:schemeClr>
                </a:solidFill>
              </a:rPr>
              <a:t>F. Discriminante (</a:t>
            </a:r>
            <a:r>
              <a:rPr lang="es-CO" sz="6000" dirty="0" err="1">
                <a:solidFill>
                  <a:schemeClr val="accent1">
                    <a:lumMod val="75000"/>
                  </a:schemeClr>
                </a:solidFill>
              </a:rPr>
              <a:t>ii</a:t>
            </a:r>
            <a:r>
              <a:rPr lang="es-CO" sz="6000" dirty="0">
                <a:solidFill>
                  <a:schemeClr val="accent1">
                    <a:lumMod val="75000"/>
                  </a:schemeClr>
                </a:solidFill>
              </a:rPr>
              <a:t>)</a:t>
            </a:r>
          </a:p>
        </p:txBody>
      </p:sp>
      <p:pic>
        <p:nvPicPr>
          <p:cNvPr id="4" name="Imagen 3">
            <a:extLst>
              <a:ext uri="{FF2B5EF4-FFF2-40B4-BE49-F238E27FC236}">
                <a16:creationId xmlns:a16="http://schemas.microsoft.com/office/drawing/2014/main" id="{834CC5BD-D001-290D-F618-16D78600D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9975" y="1595437"/>
            <a:ext cx="7536465" cy="5079683"/>
          </a:xfrm>
          <a:prstGeom prst="rect">
            <a:avLst/>
          </a:prstGeom>
        </p:spPr>
      </p:pic>
    </p:spTree>
    <p:extLst>
      <p:ext uri="{BB962C8B-B14F-4D97-AF65-F5344CB8AC3E}">
        <p14:creationId xmlns:p14="http://schemas.microsoft.com/office/powerpoint/2010/main" val="8012687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3758</TotalTime>
  <Words>2299</Words>
  <Application>Microsoft Office PowerPoint</Application>
  <PresentationFormat>Panorámica</PresentationFormat>
  <Paragraphs>223</Paragraphs>
  <Slides>41</Slides>
  <Notes>31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41</vt:i4>
      </vt:variant>
    </vt:vector>
  </HeadingPairs>
  <TitlesOfParts>
    <vt:vector size="48" baseType="lpstr">
      <vt:lpstr>Arial</vt:lpstr>
      <vt:lpstr>Calibri</vt:lpstr>
      <vt:lpstr>Calibri Light</vt:lpstr>
      <vt:lpstr>Cambria Math</vt:lpstr>
      <vt:lpstr>Söhne</vt:lpstr>
      <vt:lpstr>Wingdings</vt:lpstr>
      <vt:lpstr>Tema de Office</vt:lpstr>
      <vt:lpstr>Clasificación I Modelos lineales de clasificación</vt:lpstr>
      <vt:lpstr>Contenido</vt:lpstr>
      <vt:lpstr>Presentación de PowerPoint</vt:lpstr>
      <vt:lpstr>Definiciones (i) </vt:lpstr>
      <vt:lpstr>Definiciones (ii) </vt:lpstr>
      <vt:lpstr>Definiciones (iii) </vt:lpstr>
      <vt:lpstr>Función Discriminante </vt:lpstr>
      <vt:lpstr>F. Discriminante (i)</vt:lpstr>
      <vt:lpstr>F. Discriminante (ii)</vt:lpstr>
      <vt:lpstr>F. Discriminante (iii)</vt:lpstr>
      <vt:lpstr>F. Discriminante (iv)</vt:lpstr>
      <vt:lpstr>Estimación de parámetros funciones discriminantes (entrenamiento)</vt:lpstr>
      <vt:lpstr>Por Mínimos Cuadrado (i) </vt:lpstr>
      <vt:lpstr>Por Mínimos Cuadrado (ii) </vt:lpstr>
      <vt:lpstr>Por Mínimos Cuadrado (iii) </vt:lpstr>
      <vt:lpstr>Por discriminante de Fisher (i)</vt:lpstr>
      <vt:lpstr>Por discriminante de Fisher (ii)</vt:lpstr>
      <vt:lpstr>Por discriminante de Fisher (ii-A)</vt:lpstr>
      <vt:lpstr>Por discriminante de Fisher (ii-B)</vt:lpstr>
      <vt:lpstr>Por discriminante de Fisher (iii)</vt:lpstr>
      <vt:lpstr>Por discriminante de Fisher (iv)</vt:lpstr>
      <vt:lpstr>Por discriminante de Fisher (v)</vt:lpstr>
      <vt:lpstr>Por discriminante de Fisher (vi)</vt:lpstr>
      <vt:lpstr>Por Algoritmo del perceptrón (i)</vt:lpstr>
      <vt:lpstr>Por Algoritmo del perceptrón (ii)</vt:lpstr>
      <vt:lpstr>Por Algoritmo del perceptrón (iii)</vt:lpstr>
      <vt:lpstr>Modelos generativos probabilísticos</vt:lpstr>
      <vt:lpstr>Introducción</vt:lpstr>
      <vt:lpstr>Modelo generativo (i)</vt:lpstr>
      <vt:lpstr>Modelo generativo (ii)</vt:lpstr>
      <vt:lpstr>Modelo generativo: entradas continuas (ii)</vt:lpstr>
      <vt:lpstr>Modelo generativo: entradas continuas (ii) demostración (A)</vt:lpstr>
      <vt:lpstr>Modelo generativo: entradas continuas (iii)</vt:lpstr>
      <vt:lpstr>Máxima verosimilitud (i)</vt:lpstr>
      <vt:lpstr>Máxima verosimilitud (ii)</vt:lpstr>
      <vt:lpstr>Máxima verosimilitud (iii)</vt:lpstr>
      <vt:lpstr>Máxima verosimilitud: Solución para   π, μ_1 y μ_2</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al Aprendizaje de Maquina</dc:title>
  <dc:creator>jonnatan arias garcia</dc:creator>
  <cp:lastModifiedBy>jonnatan arias garcia</cp:lastModifiedBy>
  <cp:revision>35</cp:revision>
  <dcterms:created xsi:type="dcterms:W3CDTF">2024-02-07T18:58:22Z</dcterms:created>
  <dcterms:modified xsi:type="dcterms:W3CDTF">2024-05-07T20:56:29Z</dcterms:modified>
</cp:coreProperties>
</file>